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281" r:id="rId2"/>
    <p:sldId id="301" r:id="rId3"/>
    <p:sldId id="302" r:id="rId4"/>
    <p:sldId id="303" r:id="rId5"/>
    <p:sldId id="304" r:id="rId6"/>
    <p:sldId id="306" r:id="rId7"/>
    <p:sldId id="307" r:id="rId8"/>
    <p:sldId id="308" r:id="rId9"/>
    <p:sldId id="309" r:id="rId10"/>
    <p:sldId id="310" r:id="rId11"/>
    <p:sldId id="305" r:id="rId12"/>
    <p:sldId id="295" r:id="rId13"/>
    <p:sldId id="292" r:id="rId14"/>
    <p:sldId id="296" r:id="rId15"/>
    <p:sldId id="297" r:id="rId16"/>
    <p:sldId id="298" r:id="rId17"/>
    <p:sldId id="293" r:id="rId18"/>
    <p:sldId id="299" r:id="rId19"/>
    <p:sldId id="300" r:id="rId20"/>
    <p:sldId id="311" r:id="rId21"/>
    <p:sldId id="312" r:id="rId22"/>
    <p:sldId id="313" r:id="rId23"/>
    <p:sldId id="314" r:id="rId24"/>
    <p:sldId id="315" r:id="rId25"/>
    <p:sldId id="316" r:id="rId26"/>
    <p:sldId id="328" r:id="rId27"/>
    <p:sldId id="317" r:id="rId28"/>
    <p:sldId id="318" r:id="rId29"/>
    <p:sldId id="319" r:id="rId30"/>
    <p:sldId id="320" r:id="rId31"/>
    <p:sldId id="321" r:id="rId32"/>
    <p:sldId id="322" r:id="rId33"/>
    <p:sldId id="323" r:id="rId34"/>
    <p:sldId id="324" r:id="rId35"/>
    <p:sldId id="325" r:id="rId36"/>
    <p:sldId id="326" r:id="rId37"/>
    <p:sldId id="327" r:id="rId38"/>
    <p:sldId id="329" r:id="rId39"/>
    <p:sldId id="330" r:id="rId40"/>
    <p:sldId id="331" r:id="rId41"/>
    <p:sldId id="332" r:id="rId42"/>
    <p:sldId id="333" r:id="rId43"/>
    <p:sldId id="334" r:id="rId44"/>
    <p:sldId id="335" r:id="rId45"/>
    <p:sldId id="336" r:id="rId46"/>
    <p:sldId id="337" r:id="rId47"/>
    <p:sldId id="338" r:id="rId48"/>
    <p:sldId id="339" r:id="rId49"/>
    <p:sldId id="340" r:id="rId50"/>
    <p:sldId id="341" r:id="rId51"/>
    <p:sldId id="342" r:id="rId52"/>
    <p:sldId id="343" r:id="rId53"/>
    <p:sldId id="344" r:id="rId54"/>
    <p:sldId id="345" r:id="rId55"/>
    <p:sldId id="294" r:id="rId56"/>
    <p:sldId id="346" r:id="rId57"/>
    <p:sldId id="347" r:id="rId58"/>
    <p:sldId id="348" r:id="rId59"/>
    <p:sldId id="349" r:id="rId60"/>
    <p:sldId id="350" r:id="rId61"/>
    <p:sldId id="351" r:id="rId62"/>
    <p:sldId id="352" r:id="rId63"/>
    <p:sldId id="353" r:id="rId64"/>
    <p:sldId id="354" r:id="rId65"/>
    <p:sldId id="355" r:id="rId66"/>
    <p:sldId id="291" r:id="rId67"/>
  </p:sldIdLst>
  <p:sldSz cx="9144000" cy="6858000" type="screen4x3"/>
  <p:notesSz cx="6745288" cy="9882188"/>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scale Thys" initials="PT"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9291"/>
    <a:srgbClr val="CE7106"/>
    <a:srgbClr val="768894"/>
    <a:srgbClr val="5B9B9A"/>
    <a:srgbClr val="F5F5F5"/>
    <a:srgbClr val="6B8F8E"/>
    <a:srgbClr val="AF85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9" autoAdjust="0"/>
    <p:restoredTop sz="94660" autoAdjust="0"/>
  </p:normalViewPr>
  <p:slideViewPr>
    <p:cSldViewPr snapToGrid="0" snapToObjects="1">
      <p:cViewPr varScale="1">
        <p:scale>
          <a:sx n="107" d="100"/>
          <a:sy n="107" d="100"/>
        </p:scale>
        <p:origin x="1232"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Habitat%20et%20Participation:IN:ACTIVITES%20HORS%20FRIC:CLT:PLATEFORME%20CLT:ENQUETE%20DEBUT%202020:Enqu&#234;te%20CLT%20RW2020.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Habitat%20et%20Participation:IN:ACTIVITES%20HORS%20FRIC:CLT:PLATEFORME%20CLT:ENQUETE%20DEBUT%202020:Enqu&#234;te%20CLT%20RW202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Habitat%20et%20Participation:IN:ACTIVITES%20HORS%20FRIC:CLT:PLATEFORME%20CLT:ENQUETE%20DEBUT%202020:Enqu&#234;te%20CLT%20RW2020.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pascalethys:Desktop:Fichiers%20Attach&#233;s:CLT%20R&#233;gion%20Wallonne-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pascalethys:Desktop:Fichiers%20Attach&#233;s:CLT%20R&#233;gion%20Wallonne-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Habitat%20et%20Participation:IN:ACTIVITES%20HORS%20FRIC:CLT:PLATEFORME%20CLT:ENQUETE%20DEBUT%202020:Enque&#770;te%20CLT%20RW2020%20(version%202).xlsb"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Habitat%20et%20Participation:IN:ACTIVITES%20HORS%20FRIC:CLT:PLATEFORME%20CLT:ENQUETE%20DEBUT%202020:Enque&#770;te%20CLT%20RW2020%20(version%202).xlsb"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Habitat%20et%20Participation:IN:ACTIVITES%20HORS%20FRIC:CLT:PLATEFORME%20CLT:ENQUETE%20DEBUT%202020:Enque&#770;te%20CLT%20RW2020%20(version%202).xlsb"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Habitat%20et%20Participation:IN:ACTIVITES%20HORS%20FRIC:CLT:PLATEFORME%20CLT:ENQUETE%20DEBUT%202020:Enque&#770;te%20CLT%20RW2020%20(version%202).xlsb"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dLbls>
            <c:spPr>
              <a:noFill/>
              <a:ln>
                <a:noFill/>
              </a:ln>
              <a:effectLst/>
            </c:spPr>
            <c:txPr>
              <a:bodyPr/>
              <a:lstStyle/>
              <a:p>
                <a:pPr>
                  <a:defRPr sz="2000"/>
                </a:pPr>
                <a:endParaRPr lang="fr-FR"/>
              </a:p>
            </c:txPr>
            <c:showLegendKey val="0"/>
            <c:showVal val="1"/>
            <c:showCatName val="0"/>
            <c:showSerName val="0"/>
            <c:showPercent val="0"/>
            <c:showBubbleSize val="0"/>
            <c:showLeaderLines val="1"/>
            <c:extLst>
              <c:ext xmlns:c15="http://schemas.microsoft.com/office/drawing/2012/chart" uri="{CE6537A1-D6FC-4f65-9D91-7224C49458BB}"/>
            </c:extLst>
          </c:dLbls>
          <c:cat>
            <c:strRef>
              <c:f>Feuil2!$A$26:$A$30</c:f>
              <c:strCache>
                <c:ptCount val="5"/>
                <c:pt idx="0">
                  <c:v>Citoyen</c:v>
                </c:pt>
                <c:pt idx="1">
                  <c:v>Public/SLSP</c:v>
                </c:pt>
                <c:pt idx="2">
                  <c:v>Associatif</c:v>
                </c:pt>
                <c:pt idx="3">
                  <c:v>Public/commune</c:v>
                </c:pt>
                <c:pt idx="4">
                  <c:v>Citoyen/Associatif</c:v>
                </c:pt>
              </c:strCache>
            </c:strRef>
          </c:cat>
          <c:val>
            <c:numRef>
              <c:f>Feuil2!$B$26:$B$30</c:f>
              <c:numCache>
                <c:formatCode>General</c:formatCode>
                <c:ptCount val="5"/>
                <c:pt idx="0">
                  <c:v>6</c:v>
                </c:pt>
                <c:pt idx="1">
                  <c:v>2</c:v>
                </c:pt>
                <c:pt idx="2">
                  <c:v>3</c:v>
                </c:pt>
                <c:pt idx="3">
                  <c:v>1</c:v>
                </c:pt>
                <c:pt idx="4">
                  <c:v>1</c:v>
                </c:pt>
              </c:numCache>
            </c:numRef>
          </c:val>
          <c:extLst>
            <c:ext xmlns:c16="http://schemas.microsoft.com/office/drawing/2014/chart" uri="{C3380CC4-5D6E-409C-BE32-E72D297353CC}">
              <c16:uniqueId val="{00000000-6AC2-D64C-B89B-106C5B51A465}"/>
            </c:ext>
          </c:extLst>
        </c:ser>
        <c:dLbls>
          <c:showLegendKey val="0"/>
          <c:showVal val="0"/>
          <c:showCatName val="0"/>
          <c:showSerName val="0"/>
          <c:showPercent val="0"/>
          <c:showBubbleSize val="0"/>
          <c:showLeaderLines val="1"/>
        </c:dLbls>
        <c:firstSliceAng val="0"/>
      </c:pieChart>
    </c:plotArea>
    <c:legend>
      <c:legendPos val="r"/>
      <c:overlay val="0"/>
      <c:txPr>
        <a:bodyPr/>
        <a:lstStyle/>
        <a:p>
          <a:pPr>
            <a:defRPr sz="2000"/>
          </a:pPr>
          <a:endParaRPr lang="fr-FR"/>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invertIfNegative val="0"/>
          <c:dLbls>
            <c:spPr>
              <a:noFill/>
              <a:ln>
                <a:noFill/>
              </a:ln>
              <a:effectLst/>
            </c:spPr>
            <c:txPr>
              <a:bodyPr/>
              <a:lstStyle/>
              <a:p>
                <a:pPr>
                  <a:defRPr sz="2000" b="1" i="0">
                    <a:solidFill>
                      <a:srgbClr val="FF6600"/>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Feuil2!$A$34:$A$37</c:f>
              <c:strCache>
                <c:ptCount val="4"/>
                <c:pt idx="0">
                  <c:v>Public précaire</c:v>
                </c:pt>
                <c:pt idx="1">
                  <c:v>Tout public</c:v>
                </c:pt>
                <c:pt idx="2">
                  <c:v>Intergénérationnel</c:v>
                </c:pt>
                <c:pt idx="3">
                  <c:v>Fragilité psychique</c:v>
                </c:pt>
              </c:strCache>
            </c:strRef>
          </c:cat>
          <c:val>
            <c:numRef>
              <c:f>Feuil2!$B$34:$B$37</c:f>
              <c:numCache>
                <c:formatCode>General</c:formatCode>
                <c:ptCount val="4"/>
                <c:pt idx="0">
                  <c:v>5</c:v>
                </c:pt>
                <c:pt idx="1">
                  <c:v>3</c:v>
                </c:pt>
                <c:pt idx="2">
                  <c:v>3</c:v>
                </c:pt>
                <c:pt idx="3">
                  <c:v>2</c:v>
                </c:pt>
              </c:numCache>
            </c:numRef>
          </c:val>
          <c:extLst>
            <c:ext xmlns:c16="http://schemas.microsoft.com/office/drawing/2014/chart" uri="{C3380CC4-5D6E-409C-BE32-E72D297353CC}">
              <c16:uniqueId val="{00000000-432D-B949-99B2-40EA648B9F8B}"/>
            </c:ext>
          </c:extLst>
        </c:ser>
        <c:dLbls>
          <c:showLegendKey val="0"/>
          <c:showVal val="0"/>
          <c:showCatName val="0"/>
          <c:showSerName val="0"/>
          <c:showPercent val="0"/>
          <c:showBubbleSize val="0"/>
        </c:dLbls>
        <c:gapWidth val="150"/>
        <c:axId val="302967480"/>
        <c:axId val="229827944"/>
      </c:barChart>
      <c:catAx>
        <c:axId val="302967480"/>
        <c:scaling>
          <c:orientation val="minMax"/>
        </c:scaling>
        <c:delete val="0"/>
        <c:axPos val="b"/>
        <c:numFmt formatCode="General" sourceLinked="0"/>
        <c:majorTickMark val="out"/>
        <c:minorTickMark val="none"/>
        <c:tickLblPos val="nextTo"/>
        <c:txPr>
          <a:bodyPr/>
          <a:lstStyle/>
          <a:p>
            <a:pPr>
              <a:defRPr sz="1800"/>
            </a:pPr>
            <a:endParaRPr lang="fr-FR"/>
          </a:p>
        </c:txPr>
        <c:crossAx val="229827944"/>
        <c:crosses val="autoZero"/>
        <c:auto val="1"/>
        <c:lblAlgn val="ctr"/>
        <c:lblOffset val="100"/>
        <c:noMultiLvlLbl val="0"/>
      </c:catAx>
      <c:valAx>
        <c:axId val="229827944"/>
        <c:scaling>
          <c:orientation val="minMax"/>
        </c:scaling>
        <c:delete val="0"/>
        <c:axPos val="l"/>
        <c:majorGridlines/>
        <c:numFmt formatCode="General" sourceLinked="1"/>
        <c:majorTickMark val="out"/>
        <c:minorTickMark val="none"/>
        <c:tickLblPos val="nextTo"/>
        <c:crossAx val="302967480"/>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9592131340725264"/>
          <c:y val="5.5555555555555552E-2"/>
          <c:w val="0.66563487599764315"/>
          <c:h val="0.87482064741907262"/>
        </c:manualLayout>
      </c:layout>
      <c:barChart>
        <c:barDir val="bar"/>
        <c:grouping val="clustered"/>
        <c:varyColors val="0"/>
        <c:ser>
          <c:idx val="0"/>
          <c:order val="0"/>
          <c:invertIfNegative val="0"/>
          <c:dLbls>
            <c:spPr>
              <a:noFill/>
              <a:ln>
                <a:noFill/>
              </a:ln>
              <a:effectLst/>
            </c:spPr>
            <c:txPr>
              <a:bodyPr/>
              <a:lstStyle/>
              <a:p>
                <a:pPr>
                  <a:defRPr sz="2000" b="1" i="0">
                    <a:solidFill>
                      <a:srgbClr val="FF6600"/>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Feuil2!$A$40:$A$43</c:f>
              <c:strCache>
                <c:ptCount val="4"/>
                <c:pt idx="0">
                  <c:v>Public précaire</c:v>
                </c:pt>
                <c:pt idx="1">
                  <c:v>Tout public</c:v>
                </c:pt>
                <c:pt idx="2">
                  <c:v>Intergénérationnel</c:v>
                </c:pt>
                <c:pt idx="3">
                  <c:v>Fragilité psychique</c:v>
                </c:pt>
              </c:strCache>
            </c:strRef>
          </c:cat>
          <c:val>
            <c:numRef>
              <c:f>Feuil2!$B$40:$B$43</c:f>
              <c:numCache>
                <c:formatCode>General</c:formatCode>
                <c:ptCount val="4"/>
                <c:pt idx="0">
                  <c:v>99</c:v>
                </c:pt>
                <c:pt idx="1">
                  <c:v>51</c:v>
                </c:pt>
                <c:pt idx="2">
                  <c:v>43</c:v>
                </c:pt>
                <c:pt idx="3">
                  <c:v>21</c:v>
                </c:pt>
              </c:numCache>
            </c:numRef>
          </c:val>
          <c:extLst>
            <c:ext xmlns:c16="http://schemas.microsoft.com/office/drawing/2014/chart" uri="{C3380CC4-5D6E-409C-BE32-E72D297353CC}">
              <c16:uniqueId val="{00000000-5DF5-4243-AF40-EC143D7842A3}"/>
            </c:ext>
          </c:extLst>
        </c:ser>
        <c:dLbls>
          <c:showLegendKey val="0"/>
          <c:showVal val="0"/>
          <c:showCatName val="0"/>
          <c:showSerName val="0"/>
          <c:showPercent val="0"/>
          <c:showBubbleSize val="0"/>
        </c:dLbls>
        <c:gapWidth val="150"/>
        <c:axId val="195734376"/>
        <c:axId val="231020888"/>
      </c:barChart>
      <c:catAx>
        <c:axId val="195734376"/>
        <c:scaling>
          <c:orientation val="minMax"/>
        </c:scaling>
        <c:delete val="0"/>
        <c:axPos val="l"/>
        <c:numFmt formatCode="General" sourceLinked="0"/>
        <c:majorTickMark val="out"/>
        <c:minorTickMark val="none"/>
        <c:tickLblPos val="nextTo"/>
        <c:txPr>
          <a:bodyPr/>
          <a:lstStyle/>
          <a:p>
            <a:pPr>
              <a:defRPr sz="2000"/>
            </a:pPr>
            <a:endParaRPr lang="fr-FR"/>
          </a:p>
        </c:txPr>
        <c:crossAx val="231020888"/>
        <c:crosses val="autoZero"/>
        <c:auto val="1"/>
        <c:lblAlgn val="ctr"/>
        <c:lblOffset val="100"/>
        <c:noMultiLvlLbl val="0"/>
      </c:catAx>
      <c:valAx>
        <c:axId val="231020888"/>
        <c:scaling>
          <c:orientation val="minMax"/>
        </c:scaling>
        <c:delete val="0"/>
        <c:axPos val="b"/>
        <c:majorGridlines/>
        <c:numFmt formatCode="General" sourceLinked="1"/>
        <c:majorTickMark val="out"/>
        <c:minorTickMark val="none"/>
        <c:tickLblPos val="nextTo"/>
        <c:crossAx val="195734376"/>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invertIfNegative val="0"/>
          <c:cat>
            <c:strRef>
              <c:f>Feuil1!$I$40:$I$52</c:f>
              <c:strCache>
                <c:ptCount val="13"/>
                <c:pt idx="0">
                  <c:v>CLT du Bizet</c:v>
                </c:pt>
                <c:pt idx="1">
                  <c:v>Horizon 68</c:v>
                </c:pt>
                <c:pt idx="2">
                  <c:v>Alodgi</c:v>
                </c:pt>
                <c:pt idx="3">
                  <c:v>CLT des Piges</c:v>
                </c:pt>
                <c:pt idx="4">
                  <c:v>CLT Fondation FLA</c:v>
                </c:pt>
                <c:pt idx="5">
                  <c:v>Hadadyle</c:v>
                </c:pt>
                <c:pt idx="6">
                  <c:v>Fond du petit marais</c:v>
                </c:pt>
                <c:pt idx="7">
                  <c:v>L'Anthélie</c:v>
                </c:pt>
                <c:pt idx="8">
                  <c:v>Le Temps d'M</c:v>
                </c:pt>
                <c:pt idx="9">
                  <c:v>Fondation Mais oui!</c:v>
                </c:pt>
                <c:pt idx="10">
                  <c:v>Athéna-Lauzelle</c:v>
                </c:pt>
                <c:pt idx="11">
                  <c:v>Granges de la Gageolle</c:v>
                </c:pt>
                <c:pt idx="12">
                  <c:v>Fondation Champ-Être</c:v>
                </c:pt>
              </c:strCache>
            </c:strRef>
          </c:cat>
          <c:val>
            <c:numRef>
              <c:f>Feuil1!$J$40:$J$52</c:f>
              <c:numCache>
                <c:formatCode>General</c:formatCode>
                <c:ptCount val="13"/>
                <c:pt idx="0">
                  <c:v>3</c:v>
                </c:pt>
                <c:pt idx="1">
                  <c:v>3</c:v>
                </c:pt>
                <c:pt idx="2">
                  <c:v>3</c:v>
                </c:pt>
                <c:pt idx="3">
                  <c:v>2.5</c:v>
                </c:pt>
                <c:pt idx="4">
                  <c:v>2.5</c:v>
                </c:pt>
                <c:pt idx="5">
                  <c:v>2</c:v>
                </c:pt>
                <c:pt idx="6">
                  <c:v>2</c:v>
                </c:pt>
                <c:pt idx="7">
                  <c:v>1</c:v>
                </c:pt>
                <c:pt idx="8">
                  <c:v>1</c:v>
                </c:pt>
                <c:pt idx="9">
                  <c:v>1</c:v>
                </c:pt>
                <c:pt idx="10">
                  <c:v>1</c:v>
                </c:pt>
                <c:pt idx="11">
                  <c:v>1</c:v>
                </c:pt>
                <c:pt idx="12">
                  <c:v>1</c:v>
                </c:pt>
              </c:numCache>
            </c:numRef>
          </c:val>
          <c:extLst>
            <c:ext xmlns:c16="http://schemas.microsoft.com/office/drawing/2014/chart" uri="{C3380CC4-5D6E-409C-BE32-E72D297353CC}">
              <c16:uniqueId val="{00000000-A464-FC4C-BB73-AAD9AD948D27}"/>
            </c:ext>
          </c:extLst>
        </c:ser>
        <c:dLbls>
          <c:showLegendKey val="0"/>
          <c:showVal val="0"/>
          <c:showCatName val="0"/>
          <c:showSerName val="0"/>
          <c:showPercent val="0"/>
          <c:showBubbleSize val="0"/>
        </c:dLbls>
        <c:gapWidth val="150"/>
        <c:overlap val="100"/>
        <c:axId val="304183464"/>
        <c:axId val="304361000"/>
      </c:barChart>
      <c:catAx>
        <c:axId val="304183464"/>
        <c:scaling>
          <c:orientation val="minMax"/>
        </c:scaling>
        <c:delete val="0"/>
        <c:axPos val="b"/>
        <c:numFmt formatCode="General" sourceLinked="0"/>
        <c:majorTickMark val="out"/>
        <c:minorTickMark val="none"/>
        <c:tickLblPos val="nextTo"/>
        <c:crossAx val="304361000"/>
        <c:crosses val="autoZero"/>
        <c:auto val="1"/>
        <c:lblAlgn val="ctr"/>
        <c:lblOffset val="100"/>
        <c:noMultiLvlLbl val="0"/>
      </c:catAx>
      <c:valAx>
        <c:axId val="304361000"/>
        <c:scaling>
          <c:orientation val="minMax"/>
        </c:scaling>
        <c:delete val="0"/>
        <c:axPos val="l"/>
        <c:majorGridlines/>
        <c:numFmt formatCode="General" sourceLinked="1"/>
        <c:majorTickMark val="out"/>
        <c:minorTickMark val="none"/>
        <c:tickLblPos val="nextTo"/>
        <c:crossAx val="304183464"/>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stacked"/>
        <c:varyColors val="0"/>
        <c:ser>
          <c:idx val="0"/>
          <c:order val="0"/>
          <c:invertIfNegative val="0"/>
          <c:dLbls>
            <c:spPr>
              <a:noFill/>
              <a:ln>
                <a:noFill/>
              </a:ln>
              <a:effectLst/>
            </c:spPr>
            <c:txPr>
              <a:bodyPr/>
              <a:lstStyle/>
              <a:p>
                <a:pPr>
                  <a:defRPr sz="2000">
                    <a:solidFill>
                      <a:srgbClr val="FFFF00"/>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Feuil1!$B$54:$B$58</c:f>
              <c:strCache>
                <c:ptCount val="5"/>
                <c:pt idx="0">
                  <c:v>Fondation FLA</c:v>
                </c:pt>
                <c:pt idx="1">
                  <c:v>Les Piges</c:v>
                </c:pt>
                <c:pt idx="2">
                  <c:v>Horizon 68</c:v>
                </c:pt>
                <c:pt idx="3">
                  <c:v>Alodjî</c:v>
                </c:pt>
                <c:pt idx="4">
                  <c:v>CLT du Bizet</c:v>
                </c:pt>
              </c:strCache>
            </c:strRef>
          </c:cat>
          <c:val>
            <c:numRef>
              <c:f>Feuil1!$C$54:$C$58</c:f>
              <c:numCache>
                <c:formatCode>General</c:formatCode>
                <c:ptCount val="5"/>
                <c:pt idx="0">
                  <c:v>2</c:v>
                </c:pt>
                <c:pt idx="1">
                  <c:v>2</c:v>
                </c:pt>
                <c:pt idx="2">
                  <c:v>3</c:v>
                </c:pt>
                <c:pt idx="3">
                  <c:v>11</c:v>
                </c:pt>
                <c:pt idx="4">
                  <c:v>12</c:v>
                </c:pt>
              </c:numCache>
            </c:numRef>
          </c:val>
          <c:extLst>
            <c:ext xmlns:c16="http://schemas.microsoft.com/office/drawing/2014/chart" uri="{C3380CC4-5D6E-409C-BE32-E72D297353CC}">
              <c16:uniqueId val="{00000000-C441-554B-955D-D86FE2919EA3}"/>
            </c:ext>
          </c:extLst>
        </c:ser>
        <c:dLbls>
          <c:showLegendKey val="0"/>
          <c:showVal val="0"/>
          <c:showCatName val="0"/>
          <c:showSerName val="0"/>
          <c:showPercent val="0"/>
          <c:showBubbleSize val="0"/>
        </c:dLbls>
        <c:gapWidth val="150"/>
        <c:overlap val="100"/>
        <c:axId val="78132072"/>
        <c:axId val="304748808"/>
      </c:barChart>
      <c:catAx>
        <c:axId val="78132072"/>
        <c:scaling>
          <c:orientation val="minMax"/>
        </c:scaling>
        <c:delete val="0"/>
        <c:axPos val="l"/>
        <c:numFmt formatCode="General" sourceLinked="0"/>
        <c:majorTickMark val="out"/>
        <c:minorTickMark val="none"/>
        <c:tickLblPos val="nextTo"/>
        <c:txPr>
          <a:bodyPr/>
          <a:lstStyle/>
          <a:p>
            <a:pPr>
              <a:defRPr sz="2000"/>
            </a:pPr>
            <a:endParaRPr lang="fr-FR"/>
          </a:p>
        </c:txPr>
        <c:crossAx val="304748808"/>
        <c:crosses val="autoZero"/>
        <c:auto val="1"/>
        <c:lblAlgn val="ctr"/>
        <c:lblOffset val="100"/>
        <c:noMultiLvlLbl val="0"/>
      </c:catAx>
      <c:valAx>
        <c:axId val="304748808"/>
        <c:scaling>
          <c:orientation val="minMax"/>
        </c:scaling>
        <c:delete val="0"/>
        <c:axPos val="b"/>
        <c:majorGridlines/>
        <c:numFmt formatCode="General" sourceLinked="1"/>
        <c:majorTickMark val="out"/>
        <c:minorTickMark val="none"/>
        <c:tickLblPos val="nextTo"/>
        <c:crossAx val="78132072"/>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dLbls>
            <c:dLbl>
              <c:idx val="0"/>
              <c:layout>
                <c:manualLayout>
                  <c:x val="-6.4360304571303595E-2"/>
                  <c:y val="-0.19099688010696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35A-6643-A8B2-B526437E2ABE}"/>
                </c:ext>
              </c:extLst>
            </c:dLbl>
            <c:spPr>
              <a:noFill/>
              <a:ln>
                <a:noFill/>
              </a:ln>
              <a:effectLst/>
            </c:spPr>
            <c:txPr>
              <a:bodyPr/>
              <a:lstStyle/>
              <a:p>
                <a:pPr>
                  <a:defRPr sz="2000" b="1" i="0">
                    <a:solidFill>
                      <a:srgbClr val="FFFF00"/>
                    </a:solidFill>
                  </a:defRPr>
                </a:pPr>
                <a:endParaRPr lang="fr-FR"/>
              </a:p>
            </c:txPr>
            <c:showLegendKey val="0"/>
            <c:showVal val="1"/>
            <c:showCatName val="0"/>
            <c:showSerName val="0"/>
            <c:showPercent val="0"/>
            <c:showBubbleSize val="0"/>
            <c:showLeaderLines val="1"/>
            <c:extLst>
              <c:ext xmlns:c15="http://schemas.microsoft.com/office/drawing/2012/chart" uri="{CE6537A1-D6FC-4f65-9D91-7224C49458BB}"/>
            </c:extLst>
          </c:dLbls>
          <c:cat>
            <c:strRef>
              <c:f>Feuil1!$M$25:$M$27</c:f>
              <c:strCache>
                <c:ptCount val="3"/>
                <c:pt idx="0">
                  <c:v>Fondation privée</c:v>
                </c:pt>
                <c:pt idx="1">
                  <c:v>ASBL?</c:v>
                </c:pt>
                <c:pt idx="2">
                  <c:v>Fondation d'utilité publique</c:v>
                </c:pt>
              </c:strCache>
            </c:strRef>
          </c:cat>
          <c:val>
            <c:numRef>
              <c:f>Feuil1!$N$25:$N$27</c:f>
              <c:numCache>
                <c:formatCode>General</c:formatCode>
                <c:ptCount val="3"/>
                <c:pt idx="0">
                  <c:v>11</c:v>
                </c:pt>
                <c:pt idx="1">
                  <c:v>1</c:v>
                </c:pt>
                <c:pt idx="2">
                  <c:v>1</c:v>
                </c:pt>
              </c:numCache>
            </c:numRef>
          </c:val>
          <c:extLst>
            <c:ext xmlns:c16="http://schemas.microsoft.com/office/drawing/2014/chart" uri="{C3380CC4-5D6E-409C-BE32-E72D297353CC}">
              <c16:uniqueId val="{00000001-235A-6643-A8B2-B526437E2ABE}"/>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9268003608923903"/>
          <c:y val="5.9357202991135498E-2"/>
          <c:w val="0.353500519466317"/>
          <c:h val="0.50707150992918304"/>
        </c:manualLayout>
      </c:layout>
      <c:overlay val="0"/>
      <c:txPr>
        <a:bodyPr/>
        <a:lstStyle/>
        <a:p>
          <a:pPr>
            <a:defRPr sz="2000"/>
          </a:pPr>
          <a:endParaRPr lang="fr-FR"/>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75"/>
      <c:rotY val="0"/>
      <c:rAngAx val="0"/>
    </c:view3D>
    <c:floor>
      <c:thickness val="0"/>
    </c:floor>
    <c:sideWall>
      <c:thickness val="0"/>
    </c:sideWall>
    <c:backWall>
      <c:thickness val="0"/>
    </c:backWall>
    <c:plotArea>
      <c:layout>
        <c:manualLayout>
          <c:layoutTarget val="inner"/>
          <c:xMode val="edge"/>
          <c:yMode val="edge"/>
          <c:x val="1.04929294552467E-2"/>
          <c:y val="2.6785714285714302E-2"/>
          <c:w val="0.86459009588087199"/>
          <c:h val="0.90674603174603197"/>
        </c:manualLayout>
      </c:layout>
      <c:pie3DChart>
        <c:varyColors val="1"/>
        <c:ser>
          <c:idx val="0"/>
          <c:order val="0"/>
          <c:tx>
            <c:strRef>
              <c:f>Feuil1!$P$4</c:f>
              <c:strCache>
                <c:ptCount val="1"/>
                <c:pt idx="0">
                  <c:v>Mécanismes anti-spéculatif?</c:v>
                </c:pt>
              </c:strCache>
            </c:strRef>
          </c:tx>
          <c:dLbls>
            <c:dLbl>
              <c:idx val="1"/>
              <c:spPr/>
              <c:txPr>
                <a:bodyPr/>
                <a:lstStyle/>
                <a:p>
                  <a:pPr>
                    <a:defRPr sz="2000" b="1" i="0">
                      <a:solidFill>
                        <a:srgbClr val="FF6600"/>
                      </a:solidFill>
                    </a:defRPr>
                  </a:pPr>
                  <a:endParaRPr lang="fr-FR"/>
                </a:p>
              </c:txPr>
              <c:showLegendKey val="0"/>
              <c:showVal val="1"/>
              <c:showCatName val="0"/>
              <c:showSerName val="0"/>
              <c:showPercent val="1"/>
              <c:showBubbleSize val="0"/>
              <c:extLst>
                <c:ext xmlns:c16="http://schemas.microsoft.com/office/drawing/2014/chart" uri="{C3380CC4-5D6E-409C-BE32-E72D297353CC}">
                  <c16:uniqueId val="{00000000-50F2-9B44-B993-554669766832}"/>
                </c:ext>
              </c:extLst>
            </c:dLbl>
            <c:spPr>
              <a:noFill/>
              <a:ln>
                <a:noFill/>
              </a:ln>
              <a:effectLst/>
            </c:spPr>
            <c:txPr>
              <a:bodyPr/>
              <a:lstStyle/>
              <a:p>
                <a:pPr>
                  <a:defRPr sz="2000">
                    <a:solidFill>
                      <a:srgbClr val="FFFF00"/>
                    </a:solidFill>
                  </a:defRPr>
                </a:pPr>
                <a:endParaRPr lang="fr-FR"/>
              </a:p>
            </c:txPr>
            <c:showLegendKey val="0"/>
            <c:showVal val="1"/>
            <c:showCatName val="0"/>
            <c:showSerName val="0"/>
            <c:showPercent val="1"/>
            <c:showBubbleSize val="0"/>
            <c:showLeaderLines val="0"/>
            <c:extLst>
              <c:ext xmlns:c15="http://schemas.microsoft.com/office/drawing/2012/chart" uri="{CE6537A1-D6FC-4f65-9D91-7224C49458BB}"/>
            </c:extLst>
          </c:dLbls>
          <c:cat>
            <c:strRef>
              <c:f>Feuil1!$O$25:$O$28</c:f>
              <c:strCache>
                <c:ptCount val="4"/>
                <c:pt idx="0">
                  <c:v>Oui</c:v>
                </c:pt>
                <c:pt idx="1">
                  <c:v>Non</c:v>
                </c:pt>
                <c:pt idx="2">
                  <c:v>En cours</c:v>
                </c:pt>
                <c:pt idx="3">
                  <c:v>?</c:v>
                </c:pt>
              </c:strCache>
            </c:strRef>
          </c:cat>
          <c:val>
            <c:numRef>
              <c:f>Feuil1!$P$25:$P$28</c:f>
              <c:numCache>
                <c:formatCode>General</c:formatCode>
                <c:ptCount val="4"/>
                <c:pt idx="0">
                  <c:v>7</c:v>
                </c:pt>
                <c:pt idx="1">
                  <c:v>0</c:v>
                </c:pt>
                <c:pt idx="2">
                  <c:v>3</c:v>
                </c:pt>
                <c:pt idx="3">
                  <c:v>3</c:v>
                </c:pt>
              </c:numCache>
            </c:numRef>
          </c:val>
          <c:extLst>
            <c:ext xmlns:c16="http://schemas.microsoft.com/office/drawing/2014/chart" uri="{C3380CC4-5D6E-409C-BE32-E72D297353CC}">
              <c16:uniqueId val="{00000001-50F2-9B44-B993-554669766832}"/>
            </c:ext>
          </c:extLst>
        </c:ser>
        <c:dLbls>
          <c:showLegendKey val="0"/>
          <c:showVal val="0"/>
          <c:showCatName val="0"/>
          <c:showSerName val="0"/>
          <c:showPercent val="1"/>
          <c:showBubbleSize val="0"/>
          <c:showLeaderLines val="0"/>
        </c:dLbls>
      </c:pie3DChart>
    </c:plotArea>
    <c:legend>
      <c:legendPos val="r"/>
      <c:layout>
        <c:manualLayout>
          <c:xMode val="edge"/>
          <c:yMode val="edge"/>
          <c:x val="0.77625395039905698"/>
          <c:y val="0.26058867641544797"/>
          <c:w val="0.16422224007713301"/>
          <c:h val="0.478822647169104"/>
        </c:manualLayout>
      </c:layout>
      <c:overlay val="0"/>
      <c:txPr>
        <a:bodyPr/>
        <a:lstStyle/>
        <a:p>
          <a:pPr rtl="0">
            <a:defRPr sz="2000"/>
          </a:pPr>
          <a:endParaRPr lang="fr-FR"/>
        </a:p>
      </c:txPr>
    </c:legend>
    <c:plotVisOnly val="1"/>
    <c:dispBlanksAs val="zero"/>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5138543307086603"/>
          <c:y val="5.6737588652482303E-2"/>
          <c:w val="0.71839790026246697"/>
          <c:h val="0.84653962137711503"/>
        </c:manualLayout>
      </c:layout>
      <c:barChart>
        <c:barDir val="bar"/>
        <c:grouping val="stacked"/>
        <c:varyColors val="0"/>
        <c:ser>
          <c:idx val="0"/>
          <c:order val="0"/>
          <c:invertIfNegative val="0"/>
          <c:dLbls>
            <c:spPr>
              <a:noFill/>
              <a:ln>
                <a:noFill/>
              </a:ln>
              <a:effectLst/>
            </c:spPr>
            <c:txPr>
              <a:bodyPr/>
              <a:lstStyle/>
              <a:p>
                <a:pPr>
                  <a:defRPr sz="2000" b="1" i="0">
                    <a:solidFill>
                      <a:srgbClr val="FFFF00"/>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Feuil1!$F$26:$F$31</c:f>
              <c:strCache>
                <c:ptCount val="6"/>
                <c:pt idx="0">
                  <c:v>Avance publique</c:v>
                </c:pt>
                <c:pt idx="1">
                  <c:v>Crédit pont</c:v>
                </c:pt>
                <c:pt idx="2">
                  <c:v>Certificat imobilier</c:v>
                </c:pt>
                <c:pt idx="3">
                  <c:v>Dons et subsides</c:v>
                </c:pt>
                <c:pt idx="4">
                  <c:v>Fonds propres</c:v>
                </c:pt>
                <c:pt idx="5">
                  <c:v>Crédit Hypothécaire</c:v>
                </c:pt>
              </c:strCache>
            </c:strRef>
          </c:cat>
          <c:val>
            <c:numRef>
              <c:f>Feuil1!$G$26:$G$31</c:f>
              <c:numCache>
                <c:formatCode>General</c:formatCode>
                <c:ptCount val="6"/>
                <c:pt idx="0">
                  <c:v>1</c:v>
                </c:pt>
                <c:pt idx="1">
                  <c:v>1</c:v>
                </c:pt>
                <c:pt idx="2">
                  <c:v>4</c:v>
                </c:pt>
                <c:pt idx="3">
                  <c:v>4</c:v>
                </c:pt>
                <c:pt idx="4">
                  <c:v>4</c:v>
                </c:pt>
                <c:pt idx="5">
                  <c:v>7</c:v>
                </c:pt>
              </c:numCache>
            </c:numRef>
          </c:val>
          <c:extLst>
            <c:ext xmlns:c16="http://schemas.microsoft.com/office/drawing/2014/chart" uri="{C3380CC4-5D6E-409C-BE32-E72D297353CC}">
              <c16:uniqueId val="{00000000-32E0-C149-9D74-6A23D4F38F82}"/>
            </c:ext>
          </c:extLst>
        </c:ser>
        <c:dLbls>
          <c:showLegendKey val="0"/>
          <c:showVal val="0"/>
          <c:showCatName val="0"/>
          <c:showSerName val="0"/>
          <c:showPercent val="0"/>
          <c:showBubbleSize val="0"/>
        </c:dLbls>
        <c:gapWidth val="150"/>
        <c:overlap val="100"/>
        <c:axId val="307141672"/>
        <c:axId val="306845528"/>
      </c:barChart>
      <c:catAx>
        <c:axId val="307141672"/>
        <c:scaling>
          <c:orientation val="minMax"/>
        </c:scaling>
        <c:delete val="0"/>
        <c:axPos val="l"/>
        <c:numFmt formatCode="General" sourceLinked="0"/>
        <c:majorTickMark val="out"/>
        <c:minorTickMark val="none"/>
        <c:tickLblPos val="nextTo"/>
        <c:txPr>
          <a:bodyPr/>
          <a:lstStyle/>
          <a:p>
            <a:pPr>
              <a:defRPr sz="1600"/>
            </a:pPr>
            <a:endParaRPr lang="fr-FR"/>
          </a:p>
        </c:txPr>
        <c:crossAx val="306845528"/>
        <c:crosses val="autoZero"/>
        <c:auto val="1"/>
        <c:lblAlgn val="ctr"/>
        <c:lblOffset val="100"/>
        <c:noMultiLvlLbl val="0"/>
      </c:catAx>
      <c:valAx>
        <c:axId val="306845528"/>
        <c:scaling>
          <c:orientation val="minMax"/>
        </c:scaling>
        <c:delete val="0"/>
        <c:axPos val="b"/>
        <c:majorGridlines/>
        <c:numFmt formatCode="General" sourceLinked="1"/>
        <c:majorTickMark val="out"/>
        <c:minorTickMark val="none"/>
        <c:tickLblPos val="nextTo"/>
        <c:crossAx val="307141672"/>
        <c:crosses val="autoZero"/>
        <c:crossBetween val="between"/>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invertIfNegative val="0"/>
          <c:dLbls>
            <c:spPr>
              <a:noFill/>
              <a:ln>
                <a:noFill/>
              </a:ln>
              <a:effectLst/>
            </c:spPr>
            <c:txPr>
              <a:bodyPr/>
              <a:lstStyle/>
              <a:p>
                <a:pPr>
                  <a:defRPr sz="2000">
                    <a:solidFill>
                      <a:srgbClr val="FFFF00"/>
                    </a:solidFill>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Feuil2!$A$1:$A$3</c:f>
              <c:strCache>
                <c:ptCount val="3"/>
                <c:pt idx="0">
                  <c:v>OUI</c:v>
                </c:pt>
                <c:pt idx="1">
                  <c:v>NON</c:v>
                </c:pt>
                <c:pt idx="2">
                  <c:v>INDEFINI</c:v>
                </c:pt>
              </c:strCache>
            </c:strRef>
          </c:cat>
          <c:val>
            <c:numRef>
              <c:f>Feuil2!$B$1:$B$3</c:f>
              <c:numCache>
                <c:formatCode>General</c:formatCode>
                <c:ptCount val="3"/>
                <c:pt idx="0">
                  <c:v>4</c:v>
                </c:pt>
                <c:pt idx="1">
                  <c:v>5</c:v>
                </c:pt>
                <c:pt idx="2">
                  <c:v>4</c:v>
                </c:pt>
              </c:numCache>
            </c:numRef>
          </c:val>
          <c:extLst>
            <c:ext xmlns:c16="http://schemas.microsoft.com/office/drawing/2014/chart" uri="{C3380CC4-5D6E-409C-BE32-E72D297353CC}">
              <c16:uniqueId val="{00000000-0A45-A147-BF09-EE006C99E5D4}"/>
            </c:ext>
          </c:extLst>
        </c:ser>
        <c:dLbls>
          <c:showLegendKey val="0"/>
          <c:showVal val="0"/>
          <c:showCatName val="0"/>
          <c:showSerName val="0"/>
          <c:showPercent val="0"/>
          <c:showBubbleSize val="0"/>
        </c:dLbls>
        <c:gapWidth val="150"/>
        <c:shape val="cylinder"/>
        <c:axId val="304650648"/>
        <c:axId val="304621384"/>
        <c:axId val="0"/>
      </c:bar3DChart>
      <c:catAx>
        <c:axId val="304650648"/>
        <c:scaling>
          <c:orientation val="minMax"/>
        </c:scaling>
        <c:delete val="0"/>
        <c:axPos val="b"/>
        <c:numFmt formatCode="General" sourceLinked="0"/>
        <c:majorTickMark val="out"/>
        <c:minorTickMark val="none"/>
        <c:tickLblPos val="nextTo"/>
        <c:txPr>
          <a:bodyPr/>
          <a:lstStyle/>
          <a:p>
            <a:pPr>
              <a:defRPr sz="2000"/>
            </a:pPr>
            <a:endParaRPr lang="fr-FR"/>
          </a:p>
        </c:txPr>
        <c:crossAx val="304621384"/>
        <c:crosses val="autoZero"/>
        <c:auto val="1"/>
        <c:lblAlgn val="ctr"/>
        <c:lblOffset val="100"/>
        <c:noMultiLvlLbl val="0"/>
      </c:catAx>
      <c:valAx>
        <c:axId val="304621384"/>
        <c:scaling>
          <c:orientation val="minMax"/>
        </c:scaling>
        <c:delete val="0"/>
        <c:axPos val="l"/>
        <c:majorGridlines/>
        <c:numFmt formatCode="General" sourceLinked="1"/>
        <c:majorTickMark val="out"/>
        <c:minorTickMark val="none"/>
        <c:tickLblPos val="nextTo"/>
        <c:crossAx val="304650648"/>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477C53-CD30-4B12-AE56-F3AAAF068420}" type="doc">
      <dgm:prSet loTypeId="urn:microsoft.com/office/officeart/2005/8/layout/cycle8" loCatId="cycle" qsTypeId="urn:microsoft.com/office/officeart/2005/8/quickstyle/simple1" qsCatId="simple" csTypeId="urn:microsoft.com/office/officeart/2005/8/colors/accent0_2" csCatId="mainScheme" phldr="1"/>
      <dgm:spPr/>
    </dgm:pt>
    <dgm:pt modelId="{8EA0B602-DD67-4791-9F31-525EB866B7FA}">
      <dgm:prSet phldrT="[Texte]"/>
      <dgm:spPr/>
      <dgm:t>
        <a:bodyPr/>
        <a:lstStyle/>
        <a:p>
          <a:r>
            <a:rPr lang="fr-BE" dirty="0"/>
            <a:t>1/3 Intérêts publics</a:t>
          </a:r>
        </a:p>
      </dgm:t>
    </dgm:pt>
    <dgm:pt modelId="{642C34BA-100C-4477-B498-E8A9249D3E79}" type="parTrans" cxnId="{A22A8042-3D73-412A-B3E4-CE8DEC720A7F}">
      <dgm:prSet/>
      <dgm:spPr/>
      <dgm:t>
        <a:bodyPr/>
        <a:lstStyle/>
        <a:p>
          <a:endParaRPr lang="fr-BE"/>
        </a:p>
      </dgm:t>
    </dgm:pt>
    <dgm:pt modelId="{E4E8FE01-427C-4CB8-9430-962A9EDB32F8}" type="sibTrans" cxnId="{A22A8042-3D73-412A-B3E4-CE8DEC720A7F}">
      <dgm:prSet/>
      <dgm:spPr/>
      <dgm:t>
        <a:bodyPr/>
        <a:lstStyle/>
        <a:p>
          <a:endParaRPr lang="fr-BE"/>
        </a:p>
      </dgm:t>
    </dgm:pt>
    <dgm:pt modelId="{3156B153-1922-4BDD-82D6-8338ED568F59}">
      <dgm:prSet phldrT="[Texte]"/>
      <dgm:spPr/>
      <dgm:t>
        <a:bodyPr/>
        <a:lstStyle/>
        <a:p>
          <a:r>
            <a:rPr lang="fr-BE" dirty="0"/>
            <a:t>1/3 Société civile (env. immédiat)</a:t>
          </a:r>
        </a:p>
      </dgm:t>
    </dgm:pt>
    <dgm:pt modelId="{38D2A802-4353-4FDE-9090-F3E1F914BF9C}" type="parTrans" cxnId="{039FBAE1-9ACD-4DFB-BC03-7D8F0EE6B31E}">
      <dgm:prSet/>
      <dgm:spPr/>
      <dgm:t>
        <a:bodyPr/>
        <a:lstStyle/>
        <a:p>
          <a:endParaRPr lang="fr-BE"/>
        </a:p>
      </dgm:t>
    </dgm:pt>
    <dgm:pt modelId="{C0DD94BD-C24A-4508-B410-42A341A11E27}" type="sibTrans" cxnId="{039FBAE1-9ACD-4DFB-BC03-7D8F0EE6B31E}">
      <dgm:prSet/>
      <dgm:spPr/>
      <dgm:t>
        <a:bodyPr/>
        <a:lstStyle/>
        <a:p>
          <a:endParaRPr lang="fr-BE"/>
        </a:p>
      </dgm:t>
    </dgm:pt>
    <dgm:pt modelId="{CEB97FFD-D26A-4C78-B919-804DE16B93C2}">
      <dgm:prSet phldrT="[Texte]"/>
      <dgm:spPr/>
      <dgm:t>
        <a:bodyPr/>
        <a:lstStyle/>
        <a:p>
          <a:r>
            <a:rPr lang="fr-BE" dirty="0"/>
            <a:t>1/3 Habitants</a:t>
          </a:r>
        </a:p>
      </dgm:t>
    </dgm:pt>
    <dgm:pt modelId="{B62035E2-0B8F-499C-AB02-D5D56707379B}" type="parTrans" cxnId="{38BD24F0-BE94-4520-84CA-19C271807AAF}">
      <dgm:prSet/>
      <dgm:spPr/>
      <dgm:t>
        <a:bodyPr/>
        <a:lstStyle/>
        <a:p>
          <a:endParaRPr lang="fr-BE"/>
        </a:p>
      </dgm:t>
    </dgm:pt>
    <dgm:pt modelId="{CF47F493-34D1-4CCE-A7A3-EBA53FA0DE09}" type="sibTrans" cxnId="{38BD24F0-BE94-4520-84CA-19C271807AAF}">
      <dgm:prSet/>
      <dgm:spPr/>
      <dgm:t>
        <a:bodyPr/>
        <a:lstStyle/>
        <a:p>
          <a:endParaRPr lang="fr-BE"/>
        </a:p>
      </dgm:t>
    </dgm:pt>
    <dgm:pt modelId="{B471FC52-F4D3-4893-9BAB-74C05F1B1EB6}" type="pres">
      <dgm:prSet presAssocID="{0A477C53-CD30-4B12-AE56-F3AAAF068420}" presName="compositeShape" presStyleCnt="0">
        <dgm:presLayoutVars>
          <dgm:chMax val="7"/>
          <dgm:dir/>
          <dgm:resizeHandles val="exact"/>
        </dgm:presLayoutVars>
      </dgm:prSet>
      <dgm:spPr/>
    </dgm:pt>
    <dgm:pt modelId="{5AE25BF5-9E58-4D50-8781-2F748BB1CDF8}" type="pres">
      <dgm:prSet presAssocID="{0A477C53-CD30-4B12-AE56-F3AAAF068420}" presName="wedge1" presStyleLbl="node1" presStyleIdx="0" presStyleCnt="3"/>
      <dgm:spPr/>
    </dgm:pt>
    <dgm:pt modelId="{5B85A776-5B8D-42E2-9523-27C4631A89CE}" type="pres">
      <dgm:prSet presAssocID="{0A477C53-CD30-4B12-AE56-F3AAAF068420}" presName="dummy1a" presStyleCnt="0"/>
      <dgm:spPr/>
    </dgm:pt>
    <dgm:pt modelId="{12A02C0F-CC4F-4F10-811D-984FF4AB5030}" type="pres">
      <dgm:prSet presAssocID="{0A477C53-CD30-4B12-AE56-F3AAAF068420}" presName="dummy1b" presStyleCnt="0"/>
      <dgm:spPr/>
    </dgm:pt>
    <dgm:pt modelId="{4155101F-7B54-4E35-AEE4-AACD808357EA}" type="pres">
      <dgm:prSet presAssocID="{0A477C53-CD30-4B12-AE56-F3AAAF068420}" presName="wedge1Tx" presStyleLbl="node1" presStyleIdx="0" presStyleCnt="3">
        <dgm:presLayoutVars>
          <dgm:chMax val="0"/>
          <dgm:chPref val="0"/>
          <dgm:bulletEnabled val="1"/>
        </dgm:presLayoutVars>
      </dgm:prSet>
      <dgm:spPr/>
    </dgm:pt>
    <dgm:pt modelId="{A7F5D734-EDE1-4051-AE4D-19F07D5080D2}" type="pres">
      <dgm:prSet presAssocID="{0A477C53-CD30-4B12-AE56-F3AAAF068420}" presName="wedge2" presStyleLbl="node1" presStyleIdx="1" presStyleCnt="3"/>
      <dgm:spPr/>
    </dgm:pt>
    <dgm:pt modelId="{EB4CA271-54E8-4AAA-8D97-FB4A1BC652A7}" type="pres">
      <dgm:prSet presAssocID="{0A477C53-CD30-4B12-AE56-F3AAAF068420}" presName="dummy2a" presStyleCnt="0"/>
      <dgm:spPr/>
    </dgm:pt>
    <dgm:pt modelId="{E4E78C38-A990-49CE-9016-AC4CC88CE42E}" type="pres">
      <dgm:prSet presAssocID="{0A477C53-CD30-4B12-AE56-F3AAAF068420}" presName="dummy2b" presStyleCnt="0"/>
      <dgm:spPr/>
    </dgm:pt>
    <dgm:pt modelId="{8D08C35B-F37B-471C-84A3-414B52832409}" type="pres">
      <dgm:prSet presAssocID="{0A477C53-CD30-4B12-AE56-F3AAAF068420}" presName="wedge2Tx" presStyleLbl="node1" presStyleIdx="1" presStyleCnt="3">
        <dgm:presLayoutVars>
          <dgm:chMax val="0"/>
          <dgm:chPref val="0"/>
          <dgm:bulletEnabled val="1"/>
        </dgm:presLayoutVars>
      </dgm:prSet>
      <dgm:spPr/>
    </dgm:pt>
    <dgm:pt modelId="{0DAC2F94-C367-4378-B9E1-85AF063E0A81}" type="pres">
      <dgm:prSet presAssocID="{0A477C53-CD30-4B12-AE56-F3AAAF068420}" presName="wedge3" presStyleLbl="node1" presStyleIdx="2" presStyleCnt="3"/>
      <dgm:spPr/>
    </dgm:pt>
    <dgm:pt modelId="{70DC9510-8628-4B6E-8E68-B2F361B5C274}" type="pres">
      <dgm:prSet presAssocID="{0A477C53-CD30-4B12-AE56-F3AAAF068420}" presName="dummy3a" presStyleCnt="0"/>
      <dgm:spPr/>
    </dgm:pt>
    <dgm:pt modelId="{745B2C9D-D1B1-4CE3-98CF-C9F6A12639C5}" type="pres">
      <dgm:prSet presAssocID="{0A477C53-CD30-4B12-AE56-F3AAAF068420}" presName="dummy3b" presStyleCnt="0"/>
      <dgm:spPr/>
    </dgm:pt>
    <dgm:pt modelId="{FAD0764B-6D3F-40B0-B309-F764B91A333A}" type="pres">
      <dgm:prSet presAssocID="{0A477C53-CD30-4B12-AE56-F3AAAF068420}" presName="wedge3Tx" presStyleLbl="node1" presStyleIdx="2" presStyleCnt="3">
        <dgm:presLayoutVars>
          <dgm:chMax val="0"/>
          <dgm:chPref val="0"/>
          <dgm:bulletEnabled val="1"/>
        </dgm:presLayoutVars>
      </dgm:prSet>
      <dgm:spPr/>
    </dgm:pt>
    <dgm:pt modelId="{F245DB34-6E3D-4090-8013-DC70748837BE}" type="pres">
      <dgm:prSet presAssocID="{E4E8FE01-427C-4CB8-9430-962A9EDB32F8}" presName="arrowWedge1" presStyleLbl="fgSibTrans2D1" presStyleIdx="0" presStyleCnt="3"/>
      <dgm:spPr/>
    </dgm:pt>
    <dgm:pt modelId="{BE366267-083D-462B-A710-57AA428A0E3A}" type="pres">
      <dgm:prSet presAssocID="{C0DD94BD-C24A-4508-B410-42A341A11E27}" presName="arrowWedge2" presStyleLbl="fgSibTrans2D1" presStyleIdx="1" presStyleCnt="3"/>
      <dgm:spPr/>
    </dgm:pt>
    <dgm:pt modelId="{7E4FB57A-85FB-4B9D-93BC-859E9829134D}" type="pres">
      <dgm:prSet presAssocID="{CF47F493-34D1-4CCE-A7A3-EBA53FA0DE09}" presName="arrowWedge3" presStyleLbl="fgSibTrans2D1" presStyleIdx="2" presStyleCnt="3"/>
      <dgm:spPr/>
    </dgm:pt>
  </dgm:ptLst>
  <dgm:cxnLst>
    <dgm:cxn modelId="{A22A8042-3D73-412A-B3E4-CE8DEC720A7F}" srcId="{0A477C53-CD30-4B12-AE56-F3AAAF068420}" destId="{8EA0B602-DD67-4791-9F31-525EB866B7FA}" srcOrd="0" destOrd="0" parTransId="{642C34BA-100C-4477-B498-E8A9249D3E79}" sibTransId="{E4E8FE01-427C-4CB8-9430-962A9EDB32F8}"/>
    <dgm:cxn modelId="{632DFB44-84D7-41C8-A544-0E1A62DA4C10}" type="presOf" srcId="{CEB97FFD-D26A-4C78-B919-804DE16B93C2}" destId="{0DAC2F94-C367-4378-B9E1-85AF063E0A81}" srcOrd="0" destOrd="0" presId="urn:microsoft.com/office/officeart/2005/8/layout/cycle8"/>
    <dgm:cxn modelId="{96AEC66C-AE49-4A50-A5F3-3FC6A03ECA96}" type="presOf" srcId="{3156B153-1922-4BDD-82D6-8338ED568F59}" destId="{A7F5D734-EDE1-4051-AE4D-19F07D5080D2}" srcOrd="0" destOrd="0" presId="urn:microsoft.com/office/officeart/2005/8/layout/cycle8"/>
    <dgm:cxn modelId="{CA383378-6E98-4DA4-B1DE-C540EAFF59CF}" type="presOf" srcId="{3156B153-1922-4BDD-82D6-8338ED568F59}" destId="{8D08C35B-F37B-471C-84A3-414B52832409}" srcOrd="1" destOrd="0" presId="urn:microsoft.com/office/officeart/2005/8/layout/cycle8"/>
    <dgm:cxn modelId="{057DC58F-B6C6-4EAF-A53E-A9351918E35E}" type="presOf" srcId="{CEB97FFD-D26A-4C78-B919-804DE16B93C2}" destId="{FAD0764B-6D3F-40B0-B309-F764B91A333A}" srcOrd="1" destOrd="0" presId="urn:microsoft.com/office/officeart/2005/8/layout/cycle8"/>
    <dgm:cxn modelId="{1C7E239B-8827-41FD-B65E-A0973F9E2E30}" type="presOf" srcId="{0A477C53-CD30-4B12-AE56-F3AAAF068420}" destId="{B471FC52-F4D3-4893-9BAB-74C05F1B1EB6}" srcOrd="0" destOrd="0" presId="urn:microsoft.com/office/officeart/2005/8/layout/cycle8"/>
    <dgm:cxn modelId="{6783A6A5-0B3F-4191-8900-1379A04FA2FC}" type="presOf" srcId="{8EA0B602-DD67-4791-9F31-525EB866B7FA}" destId="{5AE25BF5-9E58-4D50-8781-2F748BB1CDF8}" srcOrd="0" destOrd="0" presId="urn:microsoft.com/office/officeart/2005/8/layout/cycle8"/>
    <dgm:cxn modelId="{039FBAE1-9ACD-4DFB-BC03-7D8F0EE6B31E}" srcId="{0A477C53-CD30-4B12-AE56-F3AAAF068420}" destId="{3156B153-1922-4BDD-82D6-8338ED568F59}" srcOrd="1" destOrd="0" parTransId="{38D2A802-4353-4FDE-9090-F3E1F914BF9C}" sibTransId="{C0DD94BD-C24A-4508-B410-42A341A11E27}"/>
    <dgm:cxn modelId="{7A37C8E7-A8EA-40E9-BEBB-6A51F6AE588C}" type="presOf" srcId="{8EA0B602-DD67-4791-9F31-525EB866B7FA}" destId="{4155101F-7B54-4E35-AEE4-AACD808357EA}" srcOrd="1" destOrd="0" presId="urn:microsoft.com/office/officeart/2005/8/layout/cycle8"/>
    <dgm:cxn modelId="{38BD24F0-BE94-4520-84CA-19C271807AAF}" srcId="{0A477C53-CD30-4B12-AE56-F3AAAF068420}" destId="{CEB97FFD-D26A-4C78-B919-804DE16B93C2}" srcOrd="2" destOrd="0" parTransId="{B62035E2-0B8F-499C-AB02-D5D56707379B}" sibTransId="{CF47F493-34D1-4CCE-A7A3-EBA53FA0DE09}"/>
    <dgm:cxn modelId="{B977B3AE-EDCE-41D5-B049-96EE47E56552}" type="presParOf" srcId="{B471FC52-F4D3-4893-9BAB-74C05F1B1EB6}" destId="{5AE25BF5-9E58-4D50-8781-2F748BB1CDF8}" srcOrd="0" destOrd="0" presId="urn:microsoft.com/office/officeart/2005/8/layout/cycle8"/>
    <dgm:cxn modelId="{3C3874EB-D485-4DEC-A4BB-F53A69D54213}" type="presParOf" srcId="{B471FC52-F4D3-4893-9BAB-74C05F1B1EB6}" destId="{5B85A776-5B8D-42E2-9523-27C4631A89CE}" srcOrd="1" destOrd="0" presId="urn:microsoft.com/office/officeart/2005/8/layout/cycle8"/>
    <dgm:cxn modelId="{494FB1F6-285B-4524-B197-2DBAD305DDD7}" type="presParOf" srcId="{B471FC52-F4D3-4893-9BAB-74C05F1B1EB6}" destId="{12A02C0F-CC4F-4F10-811D-984FF4AB5030}" srcOrd="2" destOrd="0" presId="urn:microsoft.com/office/officeart/2005/8/layout/cycle8"/>
    <dgm:cxn modelId="{9CBCD88A-A824-44A8-AB54-028667BB5F09}" type="presParOf" srcId="{B471FC52-F4D3-4893-9BAB-74C05F1B1EB6}" destId="{4155101F-7B54-4E35-AEE4-AACD808357EA}" srcOrd="3" destOrd="0" presId="urn:microsoft.com/office/officeart/2005/8/layout/cycle8"/>
    <dgm:cxn modelId="{C3C7CA60-A383-41D0-800B-EDE804F15946}" type="presParOf" srcId="{B471FC52-F4D3-4893-9BAB-74C05F1B1EB6}" destId="{A7F5D734-EDE1-4051-AE4D-19F07D5080D2}" srcOrd="4" destOrd="0" presId="urn:microsoft.com/office/officeart/2005/8/layout/cycle8"/>
    <dgm:cxn modelId="{0D8653D3-A768-4302-A85F-F9D825F38AC9}" type="presParOf" srcId="{B471FC52-F4D3-4893-9BAB-74C05F1B1EB6}" destId="{EB4CA271-54E8-4AAA-8D97-FB4A1BC652A7}" srcOrd="5" destOrd="0" presId="urn:microsoft.com/office/officeart/2005/8/layout/cycle8"/>
    <dgm:cxn modelId="{A9A5F5D6-7AC7-4AE1-A9C0-F803C2D4B212}" type="presParOf" srcId="{B471FC52-F4D3-4893-9BAB-74C05F1B1EB6}" destId="{E4E78C38-A990-49CE-9016-AC4CC88CE42E}" srcOrd="6" destOrd="0" presId="urn:microsoft.com/office/officeart/2005/8/layout/cycle8"/>
    <dgm:cxn modelId="{DA2AED35-4F7E-44BC-939A-9387D3924DF4}" type="presParOf" srcId="{B471FC52-F4D3-4893-9BAB-74C05F1B1EB6}" destId="{8D08C35B-F37B-471C-84A3-414B52832409}" srcOrd="7" destOrd="0" presId="urn:microsoft.com/office/officeart/2005/8/layout/cycle8"/>
    <dgm:cxn modelId="{E102E027-05CF-45E6-A90D-A7B11AB0A67E}" type="presParOf" srcId="{B471FC52-F4D3-4893-9BAB-74C05F1B1EB6}" destId="{0DAC2F94-C367-4378-B9E1-85AF063E0A81}" srcOrd="8" destOrd="0" presId="urn:microsoft.com/office/officeart/2005/8/layout/cycle8"/>
    <dgm:cxn modelId="{0B6F64E0-F991-4E0B-95A7-6C1E0D53CA9A}" type="presParOf" srcId="{B471FC52-F4D3-4893-9BAB-74C05F1B1EB6}" destId="{70DC9510-8628-4B6E-8E68-B2F361B5C274}" srcOrd="9" destOrd="0" presId="urn:microsoft.com/office/officeart/2005/8/layout/cycle8"/>
    <dgm:cxn modelId="{4434060F-2052-4300-A429-F4CA29356F0C}" type="presParOf" srcId="{B471FC52-F4D3-4893-9BAB-74C05F1B1EB6}" destId="{745B2C9D-D1B1-4CE3-98CF-C9F6A12639C5}" srcOrd="10" destOrd="0" presId="urn:microsoft.com/office/officeart/2005/8/layout/cycle8"/>
    <dgm:cxn modelId="{8CB2B186-CF26-451D-B772-60E17440DC18}" type="presParOf" srcId="{B471FC52-F4D3-4893-9BAB-74C05F1B1EB6}" destId="{FAD0764B-6D3F-40B0-B309-F764B91A333A}" srcOrd="11" destOrd="0" presId="urn:microsoft.com/office/officeart/2005/8/layout/cycle8"/>
    <dgm:cxn modelId="{CDFE3AA4-EA07-46B5-80D3-C7CD9B0A468D}" type="presParOf" srcId="{B471FC52-F4D3-4893-9BAB-74C05F1B1EB6}" destId="{F245DB34-6E3D-4090-8013-DC70748837BE}" srcOrd="12" destOrd="0" presId="urn:microsoft.com/office/officeart/2005/8/layout/cycle8"/>
    <dgm:cxn modelId="{D71B89E7-B8CD-40DD-9ABA-75866EF1767D}" type="presParOf" srcId="{B471FC52-F4D3-4893-9BAB-74C05F1B1EB6}" destId="{BE366267-083D-462B-A710-57AA428A0E3A}" srcOrd="13" destOrd="0" presId="urn:microsoft.com/office/officeart/2005/8/layout/cycle8"/>
    <dgm:cxn modelId="{C99F6976-6EF3-4D62-B5A3-B94ED620604C}" type="presParOf" srcId="{B471FC52-F4D3-4893-9BAB-74C05F1B1EB6}" destId="{7E4FB57A-85FB-4B9D-93BC-859E9829134D}"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740A2D-A1C6-234C-8D7D-0EE24B1D0AC7}"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fr-FR"/>
        </a:p>
      </dgm:t>
    </dgm:pt>
    <dgm:pt modelId="{53C07471-453A-AA49-972D-966D60EA8617}">
      <dgm:prSet phldrT="[Texte]"/>
      <dgm:spPr/>
      <dgm:t>
        <a:bodyPr/>
        <a:lstStyle/>
        <a:p>
          <a:r>
            <a:rPr lang="fr-FR" dirty="0"/>
            <a:t>Communes</a:t>
          </a:r>
        </a:p>
      </dgm:t>
    </dgm:pt>
    <dgm:pt modelId="{B315C275-AAF0-7047-B904-FEC92411C281}" type="parTrans" cxnId="{F9B39515-00BF-C540-9666-B74944E05A93}">
      <dgm:prSet/>
      <dgm:spPr/>
      <dgm:t>
        <a:bodyPr/>
        <a:lstStyle/>
        <a:p>
          <a:endParaRPr lang="fr-FR"/>
        </a:p>
      </dgm:t>
    </dgm:pt>
    <dgm:pt modelId="{1503387A-3DD3-0043-B4FF-A6A9EA2335C2}" type="sibTrans" cxnId="{F9B39515-00BF-C540-9666-B74944E05A93}">
      <dgm:prSet/>
      <dgm:spPr/>
      <dgm:t>
        <a:bodyPr/>
        <a:lstStyle/>
        <a:p>
          <a:endParaRPr lang="fr-FR"/>
        </a:p>
      </dgm:t>
    </dgm:pt>
    <dgm:pt modelId="{D4013C6D-3149-FE46-86CC-BD6E97494AEE}">
      <dgm:prSet phldrT="[Texte]"/>
      <dgm:spPr/>
      <dgm:t>
        <a:bodyPr/>
        <a:lstStyle/>
        <a:p>
          <a:r>
            <a:rPr lang="fr-FR" dirty="0"/>
            <a:t>SLSP</a:t>
          </a:r>
        </a:p>
      </dgm:t>
    </dgm:pt>
    <dgm:pt modelId="{06BC5FC7-2638-1F42-92AF-D2A0E59CFF6C}" type="parTrans" cxnId="{E3857ABF-B734-884B-8100-3DE36EF10C98}">
      <dgm:prSet/>
      <dgm:spPr/>
      <dgm:t>
        <a:bodyPr/>
        <a:lstStyle/>
        <a:p>
          <a:endParaRPr lang="fr-FR"/>
        </a:p>
      </dgm:t>
    </dgm:pt>
    <dgm:pt modelId="{892F8429-2DFE-AE47-959E-0F987687E1C2}" type="sibTrans" cxnId="{E3857ABF-B734-884B-8100-3DE36EF10C98}">
      <dgm:prSet/>
      <dgm:spPr/>
      <dgm:t>
        <a:bodyPr/>
        <a:lstStyle/>
        <a:p>
          <a:endParaRPr lang="fr-FR"/>
        </a:p>
      </dgm:t>
    </dgm:pt>
    <dgm:pt modelId="{61EA82CC-5A74-F742-AA4F-E5D5CAB74028}">
      <dgm:prSet phldrT="[Texte]"/>
      <dgm:spPr/>
      <dgm:t>
        <a:bodyPr/>
        <a:lstStyle/>
        <a:p>
          <a:r>
            <a:rPr lang="fr-FR" dirty="0"/>
            <a:t>Associations</a:t>
          </a:r>
        </a:p>
      </dgm:t>
    </dgm:pt>
    <dgm:pt modelId="{FA6A1EF2-6F0F-9643-A533-FE9B1492BDBB}" type="parTrans" cxnId="{09E2AF47-70D3-E24C-893B-2E459347D750}">
      <dgm:prSet/>
      <dgm:spPr/>
      <dgm:t>
        <a:bodyPr/>
        <a:lstStyle/>
        <a:p>
          <a:endParaRPr lang="fr-FR"/>
        </a:p>
      </dgm:t>
    </dgm:pt>
    <dgm:pt modelId="{D48E447A-C012-544B-8A6F-29FFDE68746B}" type="sibTrans" cxnId="{09E2AF47-70D3-E24C-893B-2E459347D750}">
      <dgm:prSet/>
      <dgm:spPr/>
      <dgm:t>
        <a:bodyPr/>
        <a:lstStyle/>
        <a:p>
          <a:endParaRPr lang="fr-FR"/>
        </a:p>
      </dgm:t>
    </dgm:pt>
    <dgm:pt modelId="{F5A03F8E-25B9-7148-8D60-27F6363A7CF5}">
      <dgm:prSet phldrT="[Texte]"/>
      <dgm:spPr/>
      <dgm:t>
        <a:bodyPr/>
        <a:lstStyle/>
        <a:p>
          <a:r>
            <a:rPr lang="fr-FR" dirty="0"/>
            <a:t>Citoyens</a:t>
          </a:r>
        </a:p>
      </dgm:t>
    </dgm:pt>
    <dgm:pt modelId="{955C8ADD-0B65-2442-A578-396F564BAE3A}" type="parTrans" cxnId="{199BDA18-8648-FF44-9C87-79D432B4280D}">
      <dgm:prSet/>
      <dgm:spPr/>
      <dgm:t>
        <a:bodyPr/>
        <a:lstStyle/>
        <a:p>
          <a:endParaRPr lang="fr-FR"/>
        </a:p>
      </dgm:t>
    </dgm:pt>
    <dgm:pt modelId="{8673B4F0-30EE-DC43-BCA1-1DB609440F92}" type="sibTrans" cxnId="{199BDA18-8648-FF44-9C87-79D432B4280D}">
      <dgm:prSet/>
      <dgm:spPr/>
      <dgm:t>
        <a:bodyPr/>
        <a:lstStyle/>
        <a:p>
          <a:endParaRPr lang="fr-FR"/>
        </a:p>
      </dgm:t>
    </dgm:pt>
    <dgm:pt modelId="{07DB28E2-B7ED-1746-AA74-F5DFC2C3E17E}" type="pres">
      <dgm:prSet presAssocID="{7F740A2D-A1C6-234C-8D7D-0EE24B1D0AC7}" presName="linear" presStyleCnt="0">
        <dgm:presLayoutVars>
          <dgm:dir/>
          <dgm:animLvl val="lvl"/>
          <dgm:resizeHandles val="exact"/>
        </dgm:presLayoutVars>
      </dgm:prSet>
      <dgm:spPr/>
    </dgm:pt>
    <dgm:pt modelId="{6B79EF7F-2B1B-1F4C-893F-43E3618EB6B5}" type="pres">
      <dgm:prSet presAssocID="{53C07471-453A-AA49-972D-966D60EA8617}" presName="parentLin" presStyleCnt="0"/>
      <dgm:spPr/>
    </dgm:pt>
    <dgm:pt modelId="{B4750B20-AAD6-F844-BE59-7B0CD22426F8}" type="pres">
      <dgm:prSet presAssocID="{53C07471-453A-AA49-972D-966D60EA8617}" presName="parentLeftMargin" presStyleLbl="node1" presStyleIdx="0" presStyleCnt="4"/>
      <dgm:spPr/>
    </dgm:pt>
    <dgm:pt modelId="{4EFD2B76-74E5-6F45-8A7F-3CB6E8A9C814}" type="pres">
      <dgm:prSet presAssocID="{53C07471-453A-AA49-972D-966D60EA8617}" presName="parentText" presStyleLbl="node1" presStyleIdx="0" presStyleCnt="4" custLinFactNeighborY="-2452">
        <dgm:presLayoutVars>
          <dgm:chMax val="0"/>
          <dgm:bulletEnabled val="1"/>
        </dgm:presLayoutVars>
      </dgm:prSet>
      <dgm:spPr/>
    </dgm:pt>
    <dgm:pt modelId="{1D3FB83E-725A-7B4B-897B-35B3A7BFDEF3}" type="pres">
      <dgm:prSet presAssocID="{53C07471-453A-AA49-972D-966D60EA8617}" presName="negativeSpace" presStyleCnt="0"/>
      <dgm:spPr/>
    </dgm:pt>
    <dgm:pt modelId="{6B75209B-E05B-2446-AD03-EAEC33EFE0BC}" type="pres">
      <dgm:prSet presAssocID="{53C07471-453A-AA49-972D-966D60EA8617}" presName="childText" presStyleLbl="conFgAcc1" presStyleIdx="0" presStyleCnt="4" custLinFactNeighborY="81703">
        <dgm:presLayoutVars>
          <dgm:bulletEnabled val="1"/>
        </dgm:presLayoutVars>
      </dgm:prSet>
      <dgm:spPr/>
    </dgm:pt>
    <dgm:pt modelId="{DE4860FE-C344-E443-9582-20884874A44E}" type="pres">
      <dgm:prSet presAssocID="{1503387A-3DD3-0043-B4FF-A6A9EA2335C2}" presName="spaceBetweenRectangles" presStyleCnt="0"/>
      <dgm:spPr/>
    </dgm:pt>
    <dgm:pt modelId="{8ED5E36B-57B0-2945-B7E1-12F772CE9F11}" type="pres">
      <dgm:prSet presAssocID="{D4013C6D-3149-FE46-86CC-BD6E97494AEE}" presName="parentLin" presStyleCnt="0"/>
      <dgm:spPr/>
    </dgm:pt>
    <dgm:pt modelId="{7C4FDD2D-2D3A-2841-BDA6-D074D8C28478}" type="pres">
      <dgm:prSet presAssocID="{D4013C6D-3149-FE46-86CC-BD6E97494AEE}" presName="parentLeftMargin" presStyleLbl="node1" presStyleIdx="0" presStyleCnt="4"/>
      <dgm:spPr/>
    </dgm:pt>
    <dgm:pt modelId="{6518C328-187F-444D-8FC2-4324B0EAAF23}" type="pres">
      <dgm:prSet presAssocID="{D4013C6D-3149-FE46-86CC-BD6E97494AEE}" presName="parentText" presStyleLbl="node1" presStyleIdx="1" presStyleCnt="4" custLinFactNeighborY="-2452">
        <dgm:presLayoutVars>
          <dgm:chMax val="0"/>
          <dgm:bulletEnabled val="1"/>
        </dgm:presLayoutVars>
      </dgm:prSet>
      <dgm:spPr/>
    </dgm:pt>
    <dgm:pt modelId="{D7CC54E4-5368-D844-B1B0-DB7F70BD5B9B}" type="pres">
      <dgm:prSet presAssocID="{D4013C6D-3149-FE46-86CC-BD6E97494AEE}" presName="negativeSpace" presStyleCnt="0"/>
      <dgm:spPr/>
    </dgm:pt>
    <dgm:pt modelId="{E2524BB5-2479-7848-8677-12138E810D44}" type="pres">
      <dgm:prSet presAssocID="{D4013C6D-3149-FE46-86CC-BD6E97494AEE}" presName="childText" presStyleLbl="conFgAcc1" presStyleIdx="1" presStyleCnt="4" custScaleY="110312">
        <dgm:presLayoutVars>
          <dgm:bulletEnabled val="1"/>
        </dgm:presLayoutVars>
      </dgm:prSet>
      <dgm:spPr/>
    </dgm:pt>
    <dgm:pt modelId="{5D3DFAE5-26E0-4B43-8243-4194C1BED2F1}" type="pres">
      <dgm:prSet presAssocID="{892F8429-2DFE-AE47-959E-0F987687E1C2}" presName="spaceBetweenRectangles" presStyleCnt="0"/>
      <dgm:spPr/>
    </dgm:pt>
    <dgm:pt modelId="{E7CD4771-89B3-D747-BCC4-22B34307530D}" type="pres">
      <dgm:prSet presAssocID="{61EA82CC-5A74-F742-AA4F-E5D5CAB74028}" presName="parentLin" presStyleCnt="0"/>
      <dgm:spPr/>
    </dgm:pt>
    <dgm:pt modelId="{72960C96-3A23-DD44-8CDB-93A1EA09A79A}" type="pres">
      <dgm:prSet presAssocID="{61EA82CC-5A74-F742-AA4F-E5D5CAB74028}" presName="parentLeftMargin" presStyleLbl="node1" presStyleIdx="1" presStyleCnt="4"/>
      <dgm:spPr/>
    </dgm:pt>
    <dgm:pt modelId="{BCF0B4BE-AFBA-BE48-A996-88584069EFFB}" type="pres">
      <dgm:prSet presAssocID="{61EA82CC-5A74-F742-AA4F-E5D5CAB74028}" presName="parentText" presStyleLbl="node1" presStyleIdx="2" presStyleCnt="4" custLinFactNeighborY="-16267">
        <dgm:presLayoutVars>
          <dgm:chMax val="0"/>
          <dgm:bulletEnabled val="1"/>
        </dgm:presLayoutVars>
      </dgm:prSet>
      <dgm:spPr/>
    </dgm:pt>
    <dgm:pt modelId="{AB8EFFEA-2005-1746-AF7E-6CE528320379}" type="pres">
      <dgm:prSet presAssocID="{61EA82CC-5A74-F742-AA4F-E5D5CAB74028}" presName="negativeSpace" presStyleCnt="0"/>
      <dgm:spPr/>
    </dgm:pt>
    <dgm:pt modelId="{BA723EC4-56EB-354D-8864-5DDFC54BC780}" type="pres">
      <dgm:prSet presAssocID="{61EA82CC-5A74-F742-AA4F-E5D5CAB74028}" presName="childText" presStyleLbl="conFgAcc1" presStyleIdx="2" presStyleCnt="4">
        <dgm:presLayoutVars>
          <dgm:bulletEnabled val="1"/>
        </dgm:presLayoutVars>
      </dgm:prSet>
      <dgm:spPr/>
    </dgm:pt>
    <dgm:pt modelId="{C53A4C2A-17F6-3347-970B-7613E63D83DD}" type="pres">
      <dgm:prSet presAssocID="{D48E447A-C012-544B-8A6F-29FFDE68746B}" presName="spaceBetweenRectangles" presStyleCnt="0"/>
      <dgm:spPr/>
    </dgm:pt>
    <dgm:pt modelId="{560BBF6B-E3E4-0049-8462-6698B9584889}" type="pres">
      <dgm:prSet presAssocID="{F5A03F8E-25B9-7148-8D60-27F6363A7CF5}" presName="parentLin" presStyleCnt="0"/>
      <dgm:spPr/>
    </dgm:pt>
    <dgm:pt modelId="{F3D42406-380F-3749-8D40-25B11C7A1E28}" type="pres">
      <dgm:prSet presAssocID="{F5A03F8E-25B9-7148-8D60-27F6363A7CF5}" presName="parentLeftMargin" presStyleLbl="node1" presStyleIdx="2" presStyleCnt="4"/>
      <dgm:spPr/>
    </dgm:pt>
    <dgm:pt modelId="{D4F2CD65-C50A-7347-88F9-F07E46C97C67}" type="pres">
      <dgm:prSet presAssocID="{F5A03F8E-25B9-7148-8D60-27F6363A7CF5}" presName="parentText" presStyleLbl="node1" presStyleIdx="3" presStyleCnt="4">
        <dgm:presLayoutVars>
          <dgm:chMax val="0"/>
          <dgm:bulletEnabled val="1"/>
        </dgm:presLayoutVars>
      </dgm:prSet>
      <dgm:spPr/>
    </dgm:pt>
    <dgm:pt modelId="{1323D251-0B89-9249-8723-58CBFC8538A6}" type="pres">
      <dgm:prSet presAssocID="{F5A03F8E-25B9-7148-8D60-27F6363A7CF5}" presName="negativeSpace" presStyleCnt="0"/>
      <dgm:spPr/>
    </dgm:pt>
    <dgm:pt modelId="{FF30752C-2993-B94F-92FD-6EDA79CA7135}" type="pres">
      <dgm:prSet presAssocID="{F5A03F8E-25B9-7148-8D60-27F6363A7CF5}" presName="childText" presStyleLbl="conFgAcc1" presStyleIdx="3" presStyleCnt="4">
        <dgm:presLayoutVars>
          <dgm:bulletEnabled val="1"/>
        </dgm:presLayoutVars>
      </dgm:prSet>
      <dgm:spPr/>
    </dgm:pt>
  </dgm:ptLst>
  <dgm:cxnLst>
    <dgm:cxn modelId="{F9B39515-00BF-C540-9666-B74944E05A93}" srcId="{7F740A2D-A1C6-234C-8D7D-0EE24B1D0AC7}" destId="{53C07471-453A-AA49-972D-966D60EA8617}" srcOrd="0" destOrd="0" parTransId="{B315C275-AAF0-7047-B904-FEC92411C281}" sibTransId="{1503387A-3DD3-0043-B4FF-A6A9EA2335C2}"/>
    <dgm:cxn modelId="{199BDA18-8648-FF44-9C87-79D432B4280D}" srcId="{7F740A2D-A1C6-234C-8D7D-0EE24B1D0AC7}" destId="{F5A03F8E-25B9-7148-8D60-27F6363A7CF5}" srcOrd="3" destOrd="0" parTransId="{955C8ADD-0B65-2442-A578-396F564BAE3A}" sibTransId="{8673B4F0-30EE-DC43-BCA1-1DB609440F92}"/>
    <dgm:cxn modelId="{40354844-C895-4041-9D59-C9DFE16EB8CD}" type="presOf" srcId="{7F740A2D-A1C6-234C-8D7D-0EE24B1D0AC7}" destId="{07DB28E2-B7ED-1746-AA74-F5DFC2C3E17E}" srcOrd="0" destOrd="0" presId="urn:microsoft.com/office/officeart/2005/8/layout/list1"/>
    <dgm:cxn modelId="{09E2AF47-70D3-E24C-893B-2E459347D750}" srcId="{7F740A2D-A1C6-234C-8D7D-0EE24B1D0AC7}" destId="{61EA82CC-5A74-F742-AA4F-E5D5CAB74028}" srcOrd="2" destOrd="0" parTransId="{FA6A1EF2-6F0F-9643-A533-FE9B1492BDBB}" sibTransId="{D48E447A-C012-544B-8A6F-29FFDE68746B}"/>
    <dgm:cxn modelId="{68E9FF8E-CEBC-C941-810F-6A901B5E4610}" type="presOf" srcId="{F5A03F8E-25B9-7148-8D60-27F6363A7CF5}" destId="{F3D42406-380F-3749-8D40-25B11C7A1E28}" srcOrd="0" destOrd="0" presId="urn:microsoft.com/office/officeart/2005/8/layout/list1"/>
    <dgm:cxn modelId="{26B38A9B-DD4E-F841-B10F-D58E48CEC537}" type="presOf" srcId="{D4013C6D-3149-FE46-86CC-BD6E97494AEE}" destId="{7C4FDD2D-2D3A-2841-BDA6-D074D8C28478}" srcOrd="0" destOrd="0" presId="urn:microsoft.com/office/officeart/2005/8/layout/list1"/>
    <dgm:cxn modelId="{5ED2D29B-3C61-AF4D-A095-A697DC7E8343}" type="presOf" srcId="{53C07471-453A-AA49-972D-966D60EA8617}" destId="{B4750B20-AAD6-F844-BE59-7B0CD22426F8}" srcOrd="0" destOrd="0" presId="urn:microsoft.com/office/officeart/2005/8/layout/list1"/>
    <dgm:cxn modelId="{FCD464B3-89F7-D545-ABFE-B2BB073AC2EE}" type="presOf" srcId="{53C07471-453A-AA49-972D-966D60EA8617}" destId="{4EFD2B76-74E5-6F45-8A7F-3CB6E8A9C814}" srcOrd="1" destOrd="0" presId="urn:microsoft.com/office/officeart/2005/8/layout/list1"/>
    <dgm:cxn modelId="{E3857ABF-B734-884B-8100-3DE36EF10C98}" srcId="{7F740A2D-A1C6-234C-8D7D-0EE24B1D0AC7}" destId="{D4013C6D-3149-FE46-86CC-BD6E97494AEE}" srcOrd="1" destOrd="0" parTransId="{06BC5FC7-2638-1F42-92AF-D2A0E59CFF6C}" sibTransId="{892F8429-2DFE-AE47-959E-0F987687E1C2}"/>
    <dgm:cxn modelId="{DFAE51D0-A429-374D-A29D-7DADBDE83CD5}" type="presOf" srcId="{D4013C6D-3149-FE46-86CC-BD6E97494AEE}" destId="{6518C328-187F-444D-8FC2-4324B0EAAF23}" srcOrd="1" destOrd="0" presId="urn:microsoft.com/office/officeart/2005/8/layout/list1"/>
    <dgm:cxn modelId="{3D2A7CD6-47BC-1F41-907E-58FD8E6F47B2}" type="presOf" srcId="{61EA82CC-5A74-F742-AA4F-E5D5CAB74028}" destId="{BCF0B4BE-AFBA-BE48-A996-88584069EFFB}" srcOrd="1" destOrd="0" presId="urn:microsoft.com/office/officeart/2005/8/layout/list1"/>
    <dgm:cxn modelId="{D22F39E4-24B7-204D-9DDD-05A36BEFE141}" type="presOf" srcId="{F5A03F8E-25B9-7148-8D60-27F6363A7CF5}" destId="{D4F2CD65-C50A-7347-88F9-F07E46C97C67}" srcOrd="1" destOrd="0" presId="urn:microsoft.com/office/officeart/2005/8/layout/list1"/>
    <dgm:cxn modelId="{EBD46EE6-C3CF-184B-97C2-94AA233FB99A}" type="presOf" srcId="{61EA82CC-5A74-F742-AA4F-E5D5CAB74028}" destId="{72960C96-3A23-DD44-8CDB-93A1EA09A79A}" srcOrd="0" destOrd="0" presId="urn:microsoft.com/office/officeart/2005/8/layout/list1"/>
    <dgm:cxn modelId="{42C13C48-6AE7-4049-A425-4FB21B66C727}" type="presParOf" srcId="{07DB28E2-B7ED-1746-AA74-F5DFC2C3E17E}" destId="{6B79EF7F-2B1B-1F4C-893F-43E3618EB6B5}" srcOrd="0" destOrd="0" presId="urn:microsoft.com/office/officeart/2005/8/layout/list1"/>
    <dgm:cxn modelId="{55187B9F-7CD4-1E4A-A5D0-4A06E9A5CCA2}" type="presParOf" srcId="{6B79EF7F-2B1B-1F4C-893F-43E3618EB6B5}" destId="{B4750B20-AAD6-F844-BE59-7B0CD22426F8}" srcOrd="0" destOrd="0" presId="urn:microsoft.com/office/officeart/2005/8/layout/list1"/>
    <dgm:cxn modelId="{BC29D9F7-1B20-F942-BA2C-4D7A00B90424}" type="presParOf" srcId="{6B79EF7F-2B1B-1F4C-893F-43E3618EB6B5}" destId="{4EFD2B76-74E5-6F45-8A7F-3CB6E8A9C814}" srcOrd="1" destOrd="0" presId="urn:microsoft.com/office/officeart/2005/8/layout/list1"/>
    <dgm:cxn modelId="{36E83BAD-0BDE-6244-AEDE-0CE3AE71BB12}" type="presParOf" srcId="{07DB28E2-B7ED-1746-AA74-F5DFC2C3E17E}" destId="{1D3FB83E-725A-7B4B-897B-35B3A7BFDEF3}" srcOrd="1" destOrd="0" presId="urn:microsoft.com/office/officeart/2005/8/layout/list1"/>
    <dgm:cxn modelId="{E4A75B29-51D3-EB4A-8CF6-908D9242C31B}" type="presParOf" srcId="{07DB28E2-B7ED-1746-AA74-F5DFC2C3E17E}" destId="{6B75209B-E05B-2446-AD03-EAEC33EFE0BC}" srcOrd="2" destOrd="0" presId="urn:microsoft.com/office/officeart/2005/8/layout/list1"/>
    <dgm:cxn modelId="{CA9429EB-498D-9347-8ED3-1D418665324C}" type="presParOf" srcId="{07DB28E2-B7ED-1746-AA74-F5DFC2C3E17E}" destId="{DE4860FE-C344-E443-9582-20884874A44E}" srcOrd="3" destOrd="0" presId="urn:microsoft.com/office/officeart/2005/8/layout/list1"/>
    <dgm:cxn modelId="{F0E3DB10-86FE-4243-9BC1-F258649C6869}" type="presParOf" srcId="{07DB28E2-B7ED-1746-AA74-F5DFC2C3E17E}" destId="{8ED5E36B-57B0-2945-B7E1-12F772CE9F11}" srcOrd="4" destOrd="0" presId="urn:microsoft.com/office/officeart/2005/8/layout/list1"/>
    <dgm:cxn modelId="{6A63D282-E79C-D647-89C4-8587BDDB72CA}" type="presParOf" srcId="{8ED5E36B-57B0-2945-B7E1-12F772CE9F11}" destId="{7C4FDD2D-2D3A-2841-BDA6-D074D8C28478}" srcOrd="0" destOrd="0" presId="urn:microsoft.com/office/officeart/2005/8/layout/list1"/>
    <dgm:cxn modelId="{58744425-677E-974C-8B85-80BC3EBE0A77}" type="presParOf" srcId="{8ED5E36B-57B0-2945-B7E1-12F772CE9F11}" destId="{6518C328-187F-444D-8FC2-4324B0EAAF23}" srcOrd="1" destOrd="0" presId="urn:microsoft.com/office/officeart/2005/8/layout/list1"/>
    <dgm:cxn modelId="{41EB3A02-E1F7-F148-BFA8-AC9C56357C5B}" type="presParOf" srcId="{07DB28E2-B7ED-1746-AA74-F5DFC2C3E17E}" destId="{D7CC54E4-5368-D844-B1B0-DB7F70BD5B9B}" srcOrd="5" destOrd="0" presId="urn:microsoft.com/office/officeart/2005/8/layout/list1"/>
    <dgm:cxn modelId="{28A38721-656B-494D-9F31-4B71D7185404}" type="presParOf" srcId="{07DB28E2-B7ED-1746-AA74-F5DFC2C3E17E}" destId="{E2524BB5-2479-7848-8677-12138E810D44}" srcOrd="6" destOrd="0" presId="urn:microsoft.com/office/officeart/2005/8/layout/list1"/>
    <dgm:cxn modelId="{24C53FC7-DB42-6A49-A9AA-EE9EAA478F01}" type="presParOf" srcId="{07DB28E2-B7ED-1746-AA74-F5DFC2C3E17E}" destId="{5D3DFAE5-26E0-4B43-8243-4194C1BED2F1}" srcOrd="7" destOrd="0" presId="urn:microsoft.com/office/officeart/2005/8/layout/list1"/>
    <dgm:cxn modelId="{5B47B00A-17C3-7647-AD75-1AC626BE1880}" type="presParOf" srcId="{07DB28E2-B7ED-1746-AA74-F5DFC2C3E17E}" destId="{E7CD4771-89B3-D747-BCC4-22B34307530D}" srcOrd="8" destOrd="0" presId="urn:microsoft.com/office/officeart/2005/8/layout/list1"/>
    <dgm:cxn modelId="{0DFF4C79-37E8-6D41-AABF-95DD73AFAAA5}" type="presParOf" srcId="{E7CD4771-89B3-D747-BCC4-22B34307530D}" destId="{72960C96-3A23-DD44-8CDB-93A1EA09A79A}" srcOrd="0" destOrd="0" presId="urn:microsoft.com/office/officeart/2005/8/layout/list1"/>
    <dgm:cxn modelId="{25782F28-9B0C-5243-83CF-24ABF88D52D6}" type="presParOf" srcId="{E7CD4771-89B3-D747-BCC4-22B34307530D}" destId="{BCF0B4BE-AFBA-BE48-A996-88584069EFFB}" srcOrd="1" destOrd="0" presId="urn:microsoft.com/office/officeart/2005/8/layout/list1"/>
    <dgm:cxn modelId="{20A1969B-CD4C-B543-9A69-C001BD83A0E2}" type="presParOf" srcId="{07DB28E2-B7ED-1746-AA74-F5DFC2C3E17E}" destId="{AB8EFFEA-2005-1746-AF7E-6CE528320379}" srcOrd="9" destOrd="0" presId="urn:microsoft.com/office/officeart/2005/8/layout/list1"/>
    <dgm:cxn modelId="{3E73498F-8ACF-0447-8A9E-9291059C8840}" type="presParOf" srcId="{07DB28E2-B7ED-1746-AA74-F5DFC2C3E17E}" destId="{BA723EC4-56EB-354D-8864-5DDFC54BC780}" srcOrd="10" destOrd="0" presId="urn:microsoft.com/office/officeart/2005/8/layout/list1"/>
    <dgm:cxn modelId="{95E6C8CB-95B3-114F-92C8-907BDE533E68}" type="presParOf" srcId="{07DB28E2-B7ED-1746-AA74-F5DFC2C3E17E}" destId="{C53A4C2A-17F6-3347-970B-7613E63D83DD}" srcOrd="11" destOrd="0" presId="urn:microsoft.com/office/officeart/2005/8/layout/list1"/>
    <dgm:cxn modelId="{EE3F1123-98F2-CC4C-87EB-73E542338743}" type="presParOf" srcId="{07DB28E2-B7ED-1746-AA74-F5DFC2C3E17E}" destId="{560BBF6B-E3E4-0049-8462-6698B9584889}" srcOrd="12" destOrd="0" presId="urn:microsoft.com/office/officeart/2005/8/layout/list1"/>
    <dgm:cxn modelId="{2BC88533-F92D-9D45-9F47-86F206376A49}" type="presParOf" srcId="{560BBF6B-E3E4-0049-8462-6698B9584889}" destId="{F3D42406-380F-3749-8D40-25B11C7A1E28}" srcOrd="0" destOrd="0" presId="urn:microsoft.com/office/officeart/2005/8/layout/list1"/>
    <dgm:cxn modelId="{23E37696-DDE4-CC45-8474-89DE6E5286A5}" type="presParOf" srcId="{560BBF6B-E3E4-0049-8462-6698B9584889}" destId="{D4F2CD65-C50A-7347-88F9-F07E46C97C67}" srcOrd="1" destOrd="0" presId="urn:microsoft.com/office/officeart/2005/8/layout/list1"/>
    <dgm:cxn modelId="{A27D8F6B-C495-F440-82B4-1F072576C752}" type="presParOf" srcId="{07DB28E2-B7ED-1746-AA74-F5DFC2C3E17E}" destId="{1323D251-0B89-9249-8723-58CBFC8538A6}" srcOrd="13" destOrd="0" presId="urn:microsoft.com/office/officeart/2005/8/layout/list1"/>
    <dgm:cxn modelId="{2672313E-8A5D-064B-920F-62FA68F153CF}" type="presParOf" srcId="{07DB28E2-B7ED-1746-AA74-F5DFC2C3E17E}" destId="{FF30752C-2993-B94F-92FD-6EDA79CA7135}"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170562-9358-794F-8405-2F2446A136F1}"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fr-FR"/>
        </a:p>
      </dgm:t>
    </dgm:pt>
    <dgm:pt modelId="{7860F75A-5F03-7942-BEB6-F11FB1C5DD13}">
      <dgm:prSet phldrT="[Texte]"/>
      <dgm:spPr/>
      <dgm:t>
        <a:bodyPr/>
        <a:lstStyle/>
        <a:p>
          <a:r>
            <a:rPr lang="fr-FR" dirty="0"/>
            <a:t>Q générales</a:t>
          </a:r>
        </a:p>
        <a:p>
          <a:r>
            <a:rPr lang="fr-FR" dirty="0"/>
            <a:t>(données)</a:t>
          </a:r>
        </a:p>
      </dgm:t>
    </dgm:pt>
    <dgm:pt modelId="{1419A20E-6278-C348-AA0E-20354CD3BF47}" type="parTrans" cxnId="{A3B3F3FD-D449-D249-9DF6-3DCD182ABC5E}">
      <dgm:prSet/>
      <dgm:spPr/>
      <dgm:t>
        <a:bodyPr/>
        <a:lstStyle/>
        <a:p>
          <a:endParaRPr lang="fr-FR"/>
        </a:p>
      </dgm:t>
    </dgm:pt>
    <dgm:pt modelId="{3E9C6709-D901-5647-A67B-B382BC77EA3B}" type="sibTrans" cxnId="{A3B3F3FD-D449-D249-9DF6-3DCD182ABC5E}">
      <dgm:prSet/>
      <dgm:spPr/>
      <dgm:t>
        <a:bodyPr/>
        <a:lstStyle/>
        <a:p>
          <a:endParaRPr lang="fr-FR"/>
        </a:p>
      </dgm:t>
    </dgm:pt>
    <dgm:pt modelId="{24B2C3C8-0076-0847-877E-E26E7506150C}">
      <dgm:prSet phldrT="[Texte]"/>
      <dgm:spPr/>
      <dgm:t>
        <a:bodyPr/>
        <a:lstStyle/>
        <a:p>
          <a:r>
            <a:rPr lang="fr-FR" dirty="0"/>
            <a:t>Q générales</a:t>
          </a:r>
        </a:p>
        <a:p>
          <a:r>
            <a:rPr lang="fr-FR" dirty="0"/>
            <a:t>(projet)</a:t>
          </a:r>
        </a:p>
      </dgm:t>
    </dgm:pt>
    <dgm:pt modelId="{C3E34B5B-72D0-F343-BEA6-2B7BC9214C97}" type="parTrans" cxnId="{31581472-4BB0-D84D-B431-5D86CF3B62CE}">
      <dgm:prSet/>
      <dgm:spPr/>
      <dgm:t>
        <a:bodyPr/>
        <a:lstStyle/>
        <a:p>
          <a:endParaRPr lang="fr-FR"/>
        </a:p>
      </dgm:t>
    </dgm:pt>
    <dgm:pt modelId="{BCCC3E51-267E-C84B-8168-C6A17778BE0F}" type="sibTrans" cxnId="{31581472-4BB0-D84D-B431-5D86CF3B62CE}">
      <dgm:prSet/>
      <dgm:spPr/>
      <dgm:t>
        <a:bodyPr/>
        <a:lstStyle/>
        <a:p>
          <a:endParaRPr lang="fr-FR"/>
        </a:p>
      </dgm:t>
    </dgm:pt>
    <dgm:pt modelId="{BAB894FF-1D33-C34D-B9B2-5E21F33C3389}">
      <dgm:prSet phldrT="[Texte]"/>
      <dgm:spPr/>
      <dgm:t>
        <a:bodyPr/>
        <a:lstStyle/>
        <a:p>
          <a:r>
            <a:rPr lang="fr-FR" dirty="0"/>
            <a:t>Q juridiques</a:t>
          </a:r>
        </a:p>
      </dgm:t>
    </dgm:pt>
    <dgm:pt modelId="{F442879F-592D-414C-B9E3-4BE5859A5F1A}" type="parTrans" cxnId="{8415F9E4-1F90-F64A-ABEC-739FFF7839F1}">
      <dgm:prSet/>
      <dgm:spPr/>
      <dgm:t>
        <a:bodyPr/>
        <a:lstStyle/>
        <a:p>
          <a:endParaRPr lang="fr-FR"/>
        </a:p>
      </dgm:t>
    </dgm:pt>
    <dgm:pt modelId="{B63B8463-B1E0-A44E-B60E-33052C65229F}" type="sibTrans" cxnId="{8415F9E4-1F90-F64A-ABEC-739FFF7839F1}">
      <dgm:prSet/>
      <dgm:spPr/>
      <dgm:t>
        <a:bodyPr/>
        <a:lstStyle/>
        <a:p>
          <a:endParaRPr lang="fr-FR"/>
        </a:p>
      </dgm:t>
    </dgm:pt>
    <dgm:pt modelId="{EC899E12-45F6-6B43-A1F9-2C8FFF40FE20}">
      <dgm:prSet phldrT="[Texte]"/>
      <dgm:spPr/>
      <dgm:t>
        <a:bodyPr/>
        <a:lstStyle/>
        <a:p>
          <a:r>
            <a:rPr lang="fr-FR" dirty="0"/>
            <a:t>Q financières</a:t>
          </a:r>
        </a:p>
      </dgm:t>
    </dgm:pt>
    <dgm:pt modelId="{DF21405A-F270-0D40-931E-B88B76AD0E03}" type="parTrans" cxnId="{8C9F6F53-7CEB-BC49-B5CC-B08A468BE5D5}">
      <dgm:prSet/>
      <dgm:spPr/>
      <dgm:t>
        <a:bodyPr/>
        <a:lstStyle/>
        <a:p>
          <a:endParaRPr lang="fr-FR"/>
        </a:p>
      </dgm:t>
    </dgm:pt>
    <dgm:pt modelId="{EC5E8964-8641-7749-B217-93656BD614C6}" type="sibTrans" cxnId="{8C9F6F53-7CEB-BC49-B5CC-B08A468BE5D5}">
      <dgm:prSet/>
      <dgm:spPr/>
      <dgm:t>
        <a:bodyPr/>
        <a:lstStyle/>
        <a:p>
          <a:endParaRPr lang="fr-FR"/>
        </a:p>
      </dgm:t>
    </dgm:pt>
    <dgm:pt modelId="{F99DA22B-5AF7-0D4B-9347-9BBA674B915C}">
      <dgm:prSet phldrT="[Texte]"/>
      <dgm:spPr/>
      <dgm:t>
        <a:bodyPr/>
        <a:lstStyle/>
        <a:p>
          <a:r>
            <a:rPr lang="fr-FR" dirty="0"/>
            <a:t>Q de gouvernance</a:t>
          </a:r>
        </a:p>
      </dgm:t>
    </dgm:pt>
    <dgm:pt modelId="{0F08A235-CD4B-4E42-8B2B-166E07F02F29}" type="parTrans" cxnId="{AAE9700C-93F7-FA41-94B8-92E97195FD6F}">
      <dgm:prSet/>
      <dgm:spPr/>
      <dgm:t>
        <a:bodyPr/>
        <a:lstStyle/>
        <a:p>
          <a:endParaRPr lang="fr-FR"/>
        </a:p>
      </dgm:t>
    </dgm:pt>
    <dgm:pt modelId="{588AE3BE-0C44-5F4B-A905-2447F5C3C2DD}" type="sibTrans" cxnId="{AAE9700C-93F7-FA41-94B8-92E97195FD6F}">
      <dgm:prSet/>
      <dgm:spPr/>
      <dgm:t>
        <a:bodyPr/>
        <a:lstStyle/>
        <a:p>
          <a:endParaRPr lang="fr-FR"/>
        </a:p>
      </dgm:t>
    </dgm:pt>
    <dgm:pt modelId="{E532A247-B261-824D-85C7-C82C61297B07}" type="pres">
      <dgm:prSet presAssocID="{5B170562-9358-794F-8405-2F2446A136F1}" presName="cycle" presStyleCnt="0">
        <dgm:presLayoutVars>
          <dgm:dir/>
          <dgm:resizeHandles val="exact"/>
        </dgm:presLayoutVars>
      </dgm:prSet>
      <dgm:spPr/>
    </dgm:pt>
    <dgm:pt modelId="{35834085-7DD8-CA41-858D-B92338ABF29B}" type="pres">
      <dgm:prSet presAssocID="{7860F75A-5F03-7942-BEB6-F11FB1C5DD13}" presName="node" presStyleLbl="node1" presStyleIdx="0" presStyleCnt="5">
        <dgm:presLayoutVars>
          <dgm:bulletEnabled val="1"/>
        </dgm:presLayoutVars>
      </dgm:prSet>
      <dgm:spPr/>
    </dgm:pt>
    <dgm:pt modelId="{4D4BE7DE-B86D-7F41-B9E2-619E3ED4BC55}" type="pres">
      <dgm:prSet presAssocID="{3E9C6709-D901-5647-A67B-B382BC77EA3B}" presName="sibTrans" presStyleLbl="sibTrans2D1" presStyleIdx="0" presStyleCnt="5"/>
      <dgm:spPr/>
    </dgm:pt>
    <dgm:pt modelId="{42AE95AE-380A-B241-B7B9-4F5C33E91622}" type="pres">
      <dgm:prSet presAssocID="{3E9C6709-D901-5647-A67B-B382BC77EA3B}" presName="connectorText" presStyleLbl="sibTrans2D1" presStyleIdx="0" presStyleCnt="5"/>
      <dgm:spPr/>
    </dgm:pt>
    <dgm:pt modelId="{6E7B9B73-0483-AD4A-9D7B-43893DD9B91D}" type="pres">
      <dgm:prSet presAssocID="{24B2C3C8-0076-0847-877E-E26E7506150C}" presName="node" presStyleLbl="node1" presStyleIdx="1" presStyleCnt="5">
        <dgm:presLayoutVars>
          <dgm:bulletEnabled val="1"/>
        </dgm:presLayoutVars>
      </dgm:prSet>
      <dgm:spPr/>
    </dgm:pt>
    <dgm:pt modelId="{6CC61F3C-9597-814E-BC18-3033F2FB9357}" type="pres">
      <dgm:prSet presAssocID="{BCCC3E51-267E-C84B-8168-C6A17778BE0F}" presName="sibTrans" presStyleLbl="sibTrans2D1" presStyleIdx="1" presStyleCnt="5"/>
      <dgm:spPr/>
    </dgm:pt>
    <dgm:pt modelId="{8726E066-28D3-C84D-A996-91DCADA60F5D}" type="pres">
      <dgm:prSet presAssocID="{BCCC3E51-267E-C84B-8168-C6A17778BE0F}" presName="connectorText" presStyleLbl="sibTrans2D1" presStyleIdx="1" presStyleCnt="5"/>
      <dgm:spPr/>
    </dgm:pt>
    <dgm:pt modelId="{A5DFA4C4-C639-FE48-9C3B-8A1484306F1C}" type="pres">
      <dgm:prSet presAssocID="{BAB894FF-1D33-C34D-B9B2-5E21F33C3389}" presName="node" presStyleLbl="node1" presStyleIdx="2" presStyleCnt="5">
        <dgm:presLayoutVars>
          <dgm:bulletEnabled val="1"/>
        </dgm:presLayoutVars>
      </dgm:prSet>
      <dgm:spPr/>
    </dgm:pt>
    <dgm:pt modelId="{19F0F862-6BF9-104A-96D8-74929139A041}" type="pres">
      <dgm:prSet presAssocID="{B63B8463-B1E0-A44E-B60E-33052C65229F}" presName="sibTrans" presStyleLbl="sibTrans2D1" presStyleIdx="2" presStyleCnt="5"/>
      <dgm:spPr/>
    </dgm:pt>
    <dgm:pt modelId="{E82AD786-EFC8-944F-94DA-E117176291D8}" type="pres">
      <dgm:prSet presAssocID="{B63B8463-B1E0-A44E-B60E-33052C65229F}" presName="connectorText" presStyleLbl="sibTrans2D1" presStyleIdx="2" presStyleCnt="5"/>
      <dgm:spPr/>
    </dgm:pt>
    <dgm:pt modelId="{AA1B7FA1-03C1-CF49-80A4-4852E62B5A39}" type="pres">
      <dgm:prSet presAssocID="{EC899E12-45F6-6B43-A1F9-2C8FFF40FE20}" presName="node" presStyleLbl="node1" presStyleIdx="3" presStyleCnt="5">
        <dgm:presLayoutVars>
          <dgm:bulletEnabled val="1"/>
        </dgm:presLayoutVars>
      </dgm:prSet>
      <dgm:spPr/>
    </dgm:pt>
    <dgm:pt modelId="{FCF66CB9-3E59-D244-BFD3-B7CD66942989}" type="pres">
      <dgm:prSet presAssocID="{EC5E8964-8641-7749-B217-93656BD614C6}" presName="sibTrans" presStyleLbl="sibTrans2D1" presStyleIdx="3" presStyleCnt="5"/>
      <dgm:spPr/>
    </dgm:pt>
    <dgm:pt modelId="{1B6FA194-D074-BD4B-A01E-D7EAFCFD3EDA}" type="pres">
      <dgm:prSet presAssocID="{EC5E8964-8641-7749-B217-93656BD614C6}" presName="connectorText" presStyleLbl="sibTrans2D1" presStyleIdx="3" presStyleCnt="5"/>
      <dgm:spPr/>
    </dgm:pt>
    <dgm:pt modelId="{BE945478-69BF-684D-BBEF-B63E268C14F0}" type="pres">
      <dgm:prSet presAssocID="{F99DA22B-5AF7-0D4B-9347-9BBA674B915C}" presName="node" presStyleLbl="node1" presStyleIdx="4" presStyleCnt="5">
        <dgm:presLayoutVars>
          <dgm:bulletEnabled val="1"/>
        </dgm:presLayoutVars>
      </dgm:prSet>
      <dgm:spPr/>
    </dgm:pt>
    <dgm:pt modelId="{F02281F4-EB1E-1E45-93E5-1ED0E97DE3DF}" type="pres">
      <dgm:prSet presAssocID="{588AE3BE-0C44-5F4B-A905-2447F5C3C2DD}" presName="sibTrans" presStyleLbl="sibTrans2D1" presStyleIdx="4" presStyleCnt="5"/>
      <dgm:spPr/>
    </dgm:pt>
    <dgm:pt modelId="{244E275B-B2F7-E644-B9E4-11F343EBB627}" type="pres">
      <dgm:prSet presAssocID="{588AE3BE-0C44-5F4B-A905-2447F5C3C2DD}" presName="connectorText" presStyleLbl="sibTrans2D1" presStyleIdx="4" presStyleCnt="5"/>
      <dgm:spPr/>
    </dgm:pt>
  </dgm:ptLst>
  <dgm:cxnLst>
    <dgm:cxn modelId="{AAE9700C-93F7-FA41-94B8-92E97195FD6F}" srcId="{5B170562-9358-794F-8405-2F2446A136F1}" destId="{F99DA22B-5AF7-0D4B-9347-9BBA674B915C}" srcOrd="4" destOrd="0" parTransId="{0F08A235-CD4B-4E42-8B2B-166E07F02F29}" sibTransId="{588AE3BE-0C44-5F4B-A905-2447F5C3C2DD}"/>
    <dgm:cxn modelId="{79B6C32C-FED1-E14A-92E1-5185F239DB9A}" type="presOf" srcId="{7860F75A-5F03-7942-BEB6-F11FB1C5DD13}" destId="{35834085-7DD8-CA41-858D-B92338ABF29B}" srcOrd="0" destOrd="0" presId="urn:microsoft.com/office/officeart/2005/8/layout/cycle2"/>
    <dgm:cxn modelId="{E547102F-A594-AB43-BD11-E11508939C4C}" type="presOf" srcId="{F99DA22B-5AF7-0D4B-9347-9BBA674B915C}" destId="{BE945478-69BF-684D-BBEF-B63E268C14F0}" srcOrd="0" destOrd="0" presId="urn:microsoft.com/office/officeart/2005/8/layout/cycle2"/>
    <dgm:cxn modelId="{4A1F8230-8DEE-F94F-9369-9195C111492E}" type="presOf" srcId="{BCCC3E51-267E-C84B-8168-C6A17778BE0F}" destId="{6CC61F3C-9597-814E-BC18-3033F2FB9357}" srcOrd="0" destOrd="0" presId="urn:microsoft.com/office/officeart/2005/8/layout/cycle2"/>
    <dgm:cxn modelId="{0D389235-E61D-B942-95C6-9FC33F3F749E}" type="presOf" srcId="{EC899E12-45F6-6B43-A1F9-2C8FFF40FE20}" destId="{AA1B7FA1-03C1-CF49-80A4-4852E62B5A39}" srcOrd="0" destOrd="0" presId="urn:microsoft.com/office/officeart/2005/8/layout/cycle2"/>
    <dgm:cxn modelId="{44D71D52-0387-4D47-B8D9-0746A7EAD2F2}" type="presOf" srcId="{B63B8463-B1E0-A44E-B60E-33052C65229F}" destId="{E82AD786-EFC8-944F-94DA-E117176291D8}" srcOrd="1" destOrd="0" presId="urn:microsoft.com/office/officeart/2005/8/layout/cycle2"/>
    <dgm:cxn modelId="{8C9F6F53-7CEB-BC49-B5CC-B08A468BE5D5}" srcId="{5B170562-9358-794F-8405-2F2446A136F1}" destId="{EC899E12-45F6-6B43-A1F9-2C8FFF40FE20}" srcOrd="3" destOrd="0" parTransId="{DF21405A-F270-0D40-931E-B88B76AD0E03}" sibTransId="{EC5E8964-8641-7749-B217-93656BD614C6}"/>
    <dgm:cxn modelId="{B4A5D563-3B4E-1C47-A37E-3093CCB2C08F}" type="presOf" srcId="{5B170562-9358-794F-8405-2F2446A136F1}" destId="{E532A247-B261-824D-85C7-C82C61297B07}" srcOrd="0" destOrd="0" presId="urn:microsoft.com/office/officeart/2005/8/layout/cycle2"/>
    <dgm:cxn modelId="{84AFAC6E-6475-B348-8CCE-72F682C31B69}" type="presOf" srcId="{588AE3BE-0C44-5F4B-A905-2447F5C3C2DD}" destId="{244E275B-B2F7-E644-B9E4-11F343EBB627}" srcOrd="1" destOrd="0" presId="urn:microsoft.com/office/officeart/2005/8/layout/cycle2"/>
    <dgm:cxn modelId="{31581472-4BB0-D84D-B431-5D86CF3B62CE}" srcId="{5B170562-9358-794F-8405-2F2446A136F1}" destId="{24B2C3C8-0076-0847-877E-E26E7506150C}" srcOrd="1" destOrd="0" parTransId="{C3E34B5B-72D0-F343-BEA6-2B7BC9214C97}" sibTransId="{BCCC3E51-267E-C84B-8168-C6A17778BE0F}"/>
    <dgm:cxn modelId="{940B3A81-B31E-644D-AB6B-D601A1B01AC1}" type="presOf" srcId="{B63B8463-B1E0-A44E-B60E-33052C65229F}" destId="{19F0F862-6BF9-104A-96D8-74929139A041}" srcOrd="0" destOrd="0" presId="urn:microsoft.com/office/officeart/2005/8/layout/cycle2"/>
    <dgm:cxn modelId="{74480F8E-37A0-0D44-A734-96EF5184F1E9}" type="presOf" srcId="{3E9C6709-D901-5647-A67B-B382BC77EA3B}" destId="{42AE95AE-380A-B241-B7B9-4F5C33E91622}" srcOrd="1" destOrd="0" presId="urn:microsoft.com/office/officeart/2005/8/layout/cycle2"/>
    <dgm:cxn modelId="{FC796890-BE42-CF43-A3FC-8E11AB7D0AE8}" type="presOf" srcId="{588AE3BE-0C44-5F4B-A905-2447F5C3C2DD}" destId="{F02281F4-EB1E-1E45-93E5-1ED0E97DE3DF}" srcOrd="0" destOrd="0" presId="urn:microsoft.com/office/officeart/2005/8/layout/cycle2"/>
    <dgm:cxn modelId="{2A4F5299-110A-8D40-87F0-D6E7C8FAE69F}" type="presOf" srcId="{3E9C6709-D901-5647-A67B-B382BC77EA3B}" destId="{4D4BE7DE-B86D-7F41-B9E2-619E3ED4BC55}" srcOrd="0" destOrd="0" presId="urn:microsoft.com/office/officeart/2005/8/layout/cycle2"/>
    <dgm:cxn modelId="{6997DEA4-7CE6-6D4E-B913-D5A897858760}" type="presOf" srcId="{EC5E8964-8641-7749-B217-93656BD614C6}" destId="{1B6FA194-D074-BD4B-A01E-D7EAFCFD3EDA}" srcOrd="1" destOrd="0" presId="urn:microsoft.com/office/officeart/2005/8/layout/cycle2"/>
    <dgm:cxn modelId="{83CC8EAF-80B2-264C-9F5C-21ECD9B5F9A9}" type="presOf" srcId="{BCCC3E51-267E-C84B-8168-C6A17778BE0F}" destId="{8726E066-28D3-C84D-A996-91DCADA60F5D}" srcOrd="1" destOrd="0" presId="urn:microsoft.com/office/officeart/2005/8/layout/cycle2"/>
    <dgm:cxn modelId="{A4FB6FC5-F135-004D-9B47-F6D7BD1F3774}" type="presOf" srcId="{BAB894FF-1D33-C34D-B9B2-5E21F33C3389}" destId="{A5DFA4C4-C639-FE48-9C3B-8A1484306F1C}" srcOrd="0" destOrd="0" presId="urn:microsoft.com/office/officeart/2005/8/layout/cycle2"/>
    <dgm:cxn modelId="{7102DFD4-60E4-BF45-9E2C-E090C05AF365}" type="presOf" srcId="{EC5E8964-8641-7749-B217-93656BD614C6}" destId="{FCF66CB9-3E59-D244-BFD3-B7CD66942989}" srcOrd="0" destOrd="0" presId="urn:microsoft.com/office/officeart/2005/8/layout/cycle2"/>
    <dgm:cxn modelId="{524A15D8-5D4E-3548-BBF4-6F606AA6785B}" type="presOf" srcId="{24B2C3C8-0076-0847-877E-E26E7506150C}" destId="{6E7B9B73-0483-AD4A-9D7B-43893DD9B91D}" srcOrd="0" destOrd="0" presId="urn:microsoft.com/office/officeart/2005/8/layout/cycle2"/>
    <dgm:cxn modelId="{8415F9E4-1F90-F64A-ABEC-739FFF7839F1}" srcId="{5B170562-9358-794F-8405-2F2446A136F1}" destId="{BAB894FF-1D33-C34D-B9B2-5E21F33C3389}" srcOrd="2" destOrd="0" parTransId="{F442879F-592D-414C-B9E3-4BE5859A5F1A}" sibTransId="{B63B8463-B1E0-A44E-B60E-33052C65229F}"/>
    <dgm:cxn modelId="{A3B3F3FD-D449-D249-9DF6-3DCD182ABC5E}" srcId="{5B170562-9358-794F-8405-2F2446A136F1}" destId="{7860F75A-5F03-7942-BEB6-F11FB1C5DD13}" srcOrd="0" destOrd="0" parTransId="{1419A20E-6278-C348-AA0E-20354CD3BF47}" sibTransId="{3E9C6709-D901-5647-A67B-B382BC77EA3B}"/>
    <dgm:cxn modelId="{0B77DD62-E463-DD4A-B55E-8D40405479B8}" type="presParOf" srcId="{E532A247-B261-824D-85C7-C82C61297B07}" destId="{35834085-7DD8-CA41-858D-B92338ABF29B}" srcOrd="0" destOrd="0" presId="urn:microsoft.com/office/officeart/2005/8/layout/cycle2"/>
    <dgm:cxn modelId="{7D8674F6-7148-B249-B2FB-79934E160503}" type="presParOf" srcId="{E532A247-B261-824D-85C7-C82C61297B07}" destId="{4D4BE7DE-B86D-7F41-B9E2-619E3ED4BC55}" srcOrd="1" destOrd="0" presId="urn:microsoft.com/office/officeart/2005/8/layout/cycle2"/>
    <dgm:cxn modelId="{895A6133-2C08-5C4B-910D-F3469CE0B8FB}" type="presParOf" srcId="{4D4BE7DE-B86D-7F41-B9E2-619E3ED4BC55}" destId="{42AE95AE-380A-B241-B7B9-4F5C33E91622}" srcOrd="0" destOrd="0" presId="urn:microsoft.com/office/officeart/2005/8/layout/cycle2"/>
    <dgm:cxn modelId="{C0122694-ADBC-2B44-8320-9CAEECAE22B0}" type="presParOf" srcId="{E532A247-B261-824D-85C7-C82C61297B07}" destId="{6E7B9B73-0483-AD4A-9D7B-43893DD9B91D}" srcOrd="2" destOrd="0" presId="urn:microsoft.com/office/officeart/2005/8/layout/cycle2"/>
    <dgm:cxn modelId="{F1D1F41E-8AA4-BA4F-BC62-0FF618D29F01}" type="presParOf" srcId="{E532A247-B261-824D-85C7-C82C61297B07}" destId="{6CC61F3C-9597-814E-BC18-3033F2FB9357}" srcOrd="3" destOrd="0" presId="urn:microsoft.com/office/officeart/2005/8/layout/cycle2"/>
    <dgm:cxn modelId="{96F22358-199D-6F4F-A550-8FF95887A476}" type="presParOf" srcId="{6CC61F3C-9597-814E-BC18-3033F2FB9357}" destId="{8726E066-28D3-C84D-A996-91DCADA60F5D}" srcOrd="0" destOrd="0" presId="urn:microsoft.com/office/officeart/2005/8/layout/cycle2"/>
    <dgm:cxn modelId="{EDDE541A-F87F-8C4F-83C2-59F063B8B45F}" type="presParOf" srcId="{E532A247-B261-824D-85C7-C82C61297B07}" destId="{A5DFA4C4-C639-FE48-9C3B-8A1484306F1C}" srcOrd="4" destOrd="0" presId="urn:microsoft.com/office/officeart/2005/8/layout/cycle2"/>
    <dgm:cxn modelId="{8C3AE396-EA27-8F42-81C8-AD78D2B31091}" type="presParOf" srcId="{E532A247-B261-824D-85C7-C82C61297B07}" destId="{19F0F862-6BF9-104A-96D8-74929139A041}" srcOrd="5" destOrd="0" presId="urn:microsoft.com/office/officeart/2005/8/layout/cycle2"/>
    <dgm:cxn modelId="{CBC1B9BC-A55E-1F4A-A093-8814B05683B5}" type="presParOf" srcId="{19F0F862-6BF9-104A-96D8-74929139A041}" destId="{E82AD786-EFC8-944F-94DA-E117176291D8}" srcOrd="0" destOrd="0" presId="urn:microsoft.com/office/officeart/2005/8/layout/cycle2"/>
    <dgm:cxn modelId="{D5944E65-6EDD-1B4E-865E-A5E27BF2A0D0}" type="presParOf" srcId="{E532A247-B261-824D-85C7-C82C61297B07}" destId="{AA1B7FA1-03C1-CF49-80A4-4852E62B5A39}" srcOrd="6" destOrd="0" presId="urn:microsoft.com/office/officeart/2005/8/layout/cycle2"/>
    <dgm:cxn modelId="{C44DE014-67A0-344C-AD1C-2C1BCA248733}" type="presParOf" srcId="{E532A247-B261-824D-85C7-C82C61297B07}" destId="{FCF66CB9-3E59-D244-BFD3-B7CD66942989}" srcOrd="7" destOrd="0" presId="urn:microsoft.com/office/officeart/2005/8/layout/cycle2"/>
    <dgm:cxn modelId="{3E63B98E-12F0-5045-A404-5165015E273E}" type="presParOf" srcId="{FCF66CB9-3E59-D244-BFD3-B7CD66942989}" destId="{1B6FA194-D074-BD4B-A01E-D7EAFCFD3EDA}" srcOrd="0" destOrd="0" presId="urn:microsoft.com/office/officeart/2005/8/layout/cycle2"/>
    <dgm:cxn modelId="{F4DE0815-96CB-884C-9C86-3415F45EB43A}" type="presParOf" srcId="{E532A247-B261-824D-85C7-C82C61297B07}" destId="{BE945478-69BF-684D-BBEF-B63E268C14F0}" srcOrd="8" destOrd="0" presId="urn:microsoft.com/office/officeart/2005/8/layout/cycle2"/>
    <dgm:cxn modelId="{3E5F17A0-DB30-4C46-AC68-B60E99E6A236}" type="presParOf" srcId="{E532A247-B261-824D-85C7-C82C61297B07}" destId="{F02281F4-EB1E-1E45-93E5-1ED0E97DE3DF}" srcOrd="9" destOrd="0" presId="urn:microsoft.com/office/officeart/2005/8/layout/cycle2"/>
    <dgm:cxn modelId="{F88CFEAB-197B-D547-9D9B-253E9676235E}" type="presParOf" srcId="{F02281F4-EB1E-1E45-93E5-1ED0E97DE3DF}" destId="{244E275B-B2F7-E644-B9E4-11F343EBB627}"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25BF5-9E58-4D50-8781-2F748BB1CDF8}">
      <dsp:nvSpPr>
        <dsp:cNvPr id="0" name=""/>
        <dsp:cNvSpPr/>
      </dsp:nvSpPr>
      <dsp:spPr>
        <a:xfrm>
          <a:off x="676545" y="227429"/>
          <a:ext cx="2939092" cy="2939092"/>
        </a:xfrm>
        <a:prstGeom prst="pie">
          <a:avLst>
            <a:gd name="adj1" fmla="val 16200000"/>
            <a:gd name="adj2" fmla="val 180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BE" sz="1700" kern="1200" dirty="0"/>
            <a:t>1/3 Intérêts publics</a:t>
          </a:r>
        </a:p>
      </dsp:txBody>
      <dsp:txXfrm>
        <a:off x="2225517" y="850237"/>
        <a:ext cx="1049676" cy="874730"/>
      </dsp:txXfrm>
    </dsp:sp>
    <dsp:sp modelId="{A7F5D734-EDE1-4051-AE4D-19F07D5080D2}">
      <dsp:nvSpPr>
        <dsp:cNvPr id="0" name=""/>
        <dsp:cNvSpPr/>
      </dsp:nvSpPr>
      <dsp:spPr>
        <a:xfrm>
          <a:off x="616014" y="332397"/>
          <a:ext cx="2939092" cy="2939092"/>
        </a:xfrm>
        <a:prstGeom prst="pie">
          <a:avLst>
            <a:gd name="adj1" fmla="val 1800000"/>
            <a:gd name="adj2" fmla="val 900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BE" sz="1700" kern="1200" dirty="0"/>
            <a:t>1/3 Société civile (env. immédiat)</a:t>
          </a:r>
        </a:p>
      </dsp:txBody>
      <dsp:txXfrm>
        <a:off x="1315798" y="2239308"/>
        <a:ext cx="1574514" cy="769762"/>
      </dsp:txXfrm>
    </dsp:sp>
    <dsp:sp modelId="{0DAC2F94-C367-4378-B9E1-85AF063E0A81}">
      <dsp:nvSpPr>
        <dsp:cNvPr id="0" name=""/>
        <dsp:cNvSpPr/>
      </dsp:nvSpPr>
      <dsp:spPr>
        <a:xfrm>
          <a:off x="555483" y="227429"/>
          <a:ext cx="2939092" cy="2939092"/>
        </a:xfrm>
        <a:prstGeom prst="pie">
          <a:avLst>
            <a:gd name="adj1" fmla="val 9000000"/>
            <a:gd name="adj2" fmla="val 16200000"/>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BE" sz="1700" kern="1200" dirty="0"/>
            <a:t>1/3 Habitants</a:t>
          </a:r>
        </a:p>
      </dsp:txBody>
      <dsp:txXfrm>
        <a:off x="895928" y="850237"/>
        <a:ext cx="1049676" cy="874730"/>
      </dsp:txXfrm>
    </dsp:sp>
    <dsp:sp modelId="{F245DB34-6E3D-4090-8013-DC70748837BE}">
      <dsp:nvSpPr>
        <dsp:cNvPr id="0" name=""/>
        <dsp:cNvSpPr/>
      </dsp:nvSpPr>
      <dsp:spPr>
        <a:xfrm>
          <a:off x="494844" y="45485"/>
          <a:ext cx="3302980" cy="3302980"/>
        </a:xfrm>
        <a:prstGeom prst="circularArrow">
          <a:avLst>
            <a:gd name="adj1" fmla="val 5085"/>
            <a:gd name="adj2" fmla="val 327528"/>
            <a:gd name="adj3" fmla="val 1472472"/>
            <a:gd name="adj4" fmla="val 1619943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366267-083D-462B-A710-57AA428A0E3A}">
      <dsp:nvSpPr>
        <dsp:cNvPr id="0" name=""/>
        <dsp:cNvSpPr/>
      </dsp:nvSpPr>
      <dsp:spPr>
        <a:xfrm>
          <a:off x="434070" y="150267"/>
          <a:ext cx="3302980" cy="3302980"/>
        </a:xfrm>
        <a:prstGeom prst="circularArrow">
          <a:avLst>
            <a:gd name="adj1" fmla="val 5085"/>
            <a:gd name="adj2" fmla="val 327528"/>
            <a:gd name="adj3" fmla="val 8671970"/>
            <a:gd name="adj4" fmla="val 180050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4FB57A-85FB-4B9D-93BC-859E9829134D}">
      <dsp:nvSpPr>
        <dsp:cNvPr id="0" name=""/>
        <dsp:cNvSpPr/>
      </dsp:nvSpPr>
      <dsp:spPr>
        <a:xfrm>
          <a:off x="373296" y="45485"/>
          <a:ext cx="3302980" cy="3302980"/>
        </a:xfrm>
        <a:prstGeom prst="circularArrow">
          <a:avLst>
            <a:gd name="adj1" fmla="val 5085"/>
            <a:gd name="adj2" fmla="val 327528"/>
            <a:gd name="adj3" fmla="val 15873039"/>
            <a:gd name="adj4" fmla="val 90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75209B-E05B-2446-AD03-EAEC33EFE0BC}">
      <dsp:nvSpPr>
        <dsp:cNvPr id="0" name=""/>
        <dsp:cNvSpPr/>
      </dsp:nvSpPr>
      <dsp:spPr>
        <a:xfrm>
          <a:off x="0" y="443437"/>
          <a:ext cx="7069015"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EFD2B76-74E5-6F45-8A7F-3CB6E8A9C814}">
      <dsp:nvSpPr>
        <dsp:cNvPr id="0" name=""/>
        <dsp:cNvSpPr/>
      </dsp:nvSpPr>
      <dsp:spPr>
        <a:xfrm>
          <a:off x="353450" y="45521"/>
          <a:ext cx="4948310" cy="59040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7034" tIns="0" rIns="187034" bIns="0" numCol="1" spcCol="1270" anchor="ctr" anchorCtr="0">
          <a:noAutofit/>
        </a:bodyPr>
        <a:lstStyle/>
        <a:p>
          <a:pPr marL="0" lvl="0" indent="0" algn="l" defTabSz="889000">
            <a:lnSpc>
              <a:spcPct val="90000"/>
            </a:lnSpc>
            <a:spcBef>
              <a:spcPct val="0"/>
            </a:spcBef>
            <a:spcAft>
              <a:spcPct val="35000"/>
            </a:spcAft>
            <a:buNone/>
          </a:pPr>
          <a:r>
            <a:rPr lang="fr-FR" sz="2000" kern="1200" dirty="0"/>
            <a:t>Communes</a:t>
          </a:r>
        </a:p>
      </dsp:txBody>
      <dsp:txXfrm>
        <a:off x="382271" y="74342"/>
        <a:ext cx="4890668" cy="532758"/>
      </dsp:txXfrm>
    </dsp:sp>
    <dsp:sp modelId="{E2524BB5-2479-7848-8677-12138E810D44}">
      <dsp:nvSpPr>
        <dsp:cNvPr id="0" name=""/>
        <dsp:cNvSpPr/>
      </dsp:nvSpPr>
      <dsp:spPr>
        <a:xfrm>
          <a:off x="0" y="1262398"/>
          <a:ext cx="7069015" cy="55597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518C328-187F-444D-8FC2-4324B0EAAF23}">
      <dsp:nvSpPr>
        <dsp:cNvPr id="0" name=""/>
        <dsp:cNvSpPr/>
      </dsp:nvSpPr>
      <dsp:spPr>
        <a:xfrm>
          <a:off x="353450" y="952721"/>
          <a:ext cx="4948310" cy="59040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7034" tIns="0" rIns="187034" bIns="0" numCol="1" spcCol="1270" anchor="ctr" anchorCtr="0">
          <a:noAutofit/>
        </a:bodyPr>
        <a:lstStyle/>
        <a:p>
          <a:pPr marL="0" lvl="0" indent="0" algn="l" defTabSz="889000">
            <a:lnSpc>
              <a:spcPct val="90000"/>
            </a:lnSpc>
            <a:spcBef>
              <a:spcPct val="0"/>
            </a:spcBef>
            <a:spcAft>
              <a:spcPct val="35000"/>
            </a:spcAft>
            <a:buNone/>
          </a:pPr>
          <a:r>
            <a:rPr lang="fr-FR" sz="2000" kern="1200" dirty="0"/>
            <a:t>SLSP</a:t>
          </a:r>
        </a:p>
      </dsp:txBody>
      <dsp:txXfrm>
        <a:off x="382271" y="981542"/>
        <a:ext cx="4890668" cy="532758"/>
      </dsp:txXfrm>
    </dsp:sp>
    <dsp:sp modelId="{BA723EC4-56EB-354D-8864-5DDFC54BC780}">
      <dsp:nvSpPr>
        <dsp:cNvPr id="0" name=""/>
        <dsp:cNvSpPr/>
      </dsp:nvSpPr>
      <dsp:spPr>
        <a:xfrm>
          <a:off x="0" y="2221570"/>
          <a:ext cx="7069015"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CF0B4BE-AFBA-BE48-A996-88584069EFFB}">
      <dsp:nvSpPr>
        <dsp:cNvPr id="0" name=""/>
        <dsp:cNvSpPr/>
      </dsp:nvSpPr>
      <dsp:spPr>
        <a:xfrm>
          <a:off x="353450" y="1830330"/>
          <a:ext cx="4948310" cy="59040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7034" tIns="0" rIns="187034" bIns="0" numCol="1" spcCol="1270" anchor="ctr" anchorCtr="0">
          <a:noAutofit/>
        </a:bodyPr>
        <a:lstStyle/>
        <a:p>
          <a:pPr marL="0" lvl="0" indent="0" algn="l" defTabSz="889000">
            <a:lnSpc>
              <a:spcPct val="90000"/>
            </a:lnSpc>
            <a:spcBef>
              <a:spcPct val="0"/>
            </a:spcBef>
            <a:spcAft>
              <a:spcPct val="35000"/>
            </a:spcAft>
            <a:buNone/>
          </a:pPr>
          <a:r>
            <a:rPr lang="fr-FR" sz="2000" kern="1200" dirty="0"/>
            <a:t>Associations</a:t>
          </a:r>
        </a:p>
      </dsp:txBody>
      <dsp:txXfrm>
        <a:off x="382271" y="1859151"/>
        <a:ext cx="4890668" cy="532758"/>
      </dsp:txXfrm>
    </dsp:sp>
    <dsp:sp modelId="{FF30752C-2993-B94F-92FD-6EDA79CA7135}">
      <dsp:nvSpPr>
        <dsp:cNvPr id="0" name=""/>
        <dsp:cNvSpPr/>
      </dsp:nvSpPr>
      <dsp:spPr>
        <a:xfrm>
          <a:off x="0" y="3128770"/>
          <a:ext cx="7069015"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4F2CD65-C50A-7347-88F9-F07E46C97C67}">
      <dsp:nvSpPr>
        <dsp:cNvPr id="0" name=""/>
        <dsp:cNvSpPr/>
      </dsp:nvSpPr>
      <dsp:spPr>
        <a:xfrm>
          <a:off x="353450" y="2833570"/>
          <a:ext cx="4948310" cy="59040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7034" tIns="0" rIns="187034" bIns="0" numCol="1" spcCol="1270" anchor="ctr" anchorCtr="0">
          <a:noAutofit/>
        </a:bodyPr>
        <a:lstStyle/>
        <a:p>
          <a:pPr marL="0" lvl="0" indent="0" algn="l" defTabSz="889000">
            <a:lnSpc>
              <a:spcPct val="90000"/>
            </a:lnSpc>
            <a:spcBef>
              <a:spcPct val="0"/>
            </a:spcBef>
            <a:spcAft>
              <a:spcPct val="35000"/>
            </a:spcAft>
            <a:buNone/>
          </a:pPr>
          <a:r>
            <a:rPr lang="fr-FR" sz="2000" kern="1200" dirty="0"/>
            <a:t>Citoyens</a:t>
          </a:r>
        </a:p>
      </dsp:txBody>
      <dsp:txXfrm>
        <a:off x="382271" y="2862391"/>
        <a:ext cx="4890668"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34085-7DD8-CA41-858D-B92338ABF29B}">
      <dsp:nvSpPr>
        <dsp:cNvPr id="0" name=""/>
        <dsp:cNvSpPr/>
      </dsp:nvSpPr>
      <dsp:spPr>
        <a:xfrm>
          <a:off x="2830023" y="530"/>
          <a:ext cx="892681" cy="892681"/>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kern="1200" dirty="0"/>
            <a:t>Q générales</a:t>
          </a:r>
        </a:p>
        <a:p>
          <a:pPr marL="0" lvl="0" indent="0" algn="ctr" defTabSz="400050">
            <a:lnSpc>
              <a:spcPct val="90000"/>
            </a:lnSpc>
            <a:spcBef>
              <a:spcPct val="0"/>
            </a:spcBef>
            <a:spcAft>
              <a:spcPct val="35000"/>
            </a:spcAft>
            <a:buNone/>
          </a:pPr>
          <a:r>
            <a:rPr lang="fr-FR" sz="900" kern="1200" dirty="0"/>
            <a:t>(données)</a:t>
          </a:r>
        </a:p>
      </dsp:txBody>
      <dsp:txXfrm>
        <a:off x="2960753" y="131260"/>
        <a:ext cx="631221" cy="631221"/>
      </dsp:txXfrm>
    </dsp:sp>
    <dsp:sp modelId="{4D4BE7DE-B86D-7F41-B9E2-619E3ED4BC55}">
      <dsp:nvSpPr>
        <dsp:cNvPr id="0" name=""/>
        <dsp:cNvSpPr/>
      </dsp:nvSpPr>
      <dsp:spPr>
        <a:xfrm rot="2160000">
          <a:off x="3694783" y="686877"/>
          <a:ext cx="238517" cy="301279"/>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a:off x="3701616" y="726104"/>
        <a:ext cx="166962" cy="180767"/>
      </dsp:txXfrm>
    </dsp:sp>
    <dsp:sp modelId="{6E7B9B73-0483-AD4A-9D7B-43893DD9B91D}">
      <dsp:nvSpPr>
        <dsp:cNvPr id="0" name=""/>
        <dsp:cNvSpPr/>
      </dsp:nvSpPr>
      <dsp:spPr>
        <a:xfrm>
          <a:off x="3916302" y="789758"/>
          <a:ext cx="892681" cy="892681"/>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kern="1200" dirty="0"/>
            <a:t>Q générales</a:t>
          </a:r>
        </a:p>
        <a:p>
          <a:pPr marL="0" lvl="0" indent="0" algn="ctr" defTabSz="400050">
            <a:lnSpc>
              <a:spcPct val="90000"/>
            </a:lnSpc>
            <a:spcBef>
              <a:spcPct val="0"/>
            </a:spcBef>
            <a:spcAft>
              <a:spcPct val="35000"/>
            </a:spcAft>
            <a:buNone/>
          </a:pPr>
          <a:r>
            <a:rPr lang="fr-FR" sz="900" kern="1200" dirty="0"/>
            <a:t>(projet)</a:t>
          </a:r>
        </a:p>
      </dsp:txBody>
      <dsp:txXfrm>
        <a:off x="4047032" y="920488"/>
        <a:ext cx="631221" cy="631221"/>
      </dsp:txXfrm>
    </dsp:sp>
    <dsp:sp modelId="{6CC61F3C-9597-814E-BC18-3033F2FB9357}">
      <dsp:nvSpPr>
        <dsp:cNvPr id="0" name=""/>
        <dsp:cNvSpPr/>
      </dsp:nvSpPr>
      <dsp:spPr>
        <a:xfrm rot="6480000">
          <a:off x="4038009" y="1717537"/>
          <a:ext cx="238517" cy="301279"/>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rot="10800000">
        <a:off x="4084842" y="1743767"/>
        <a:ext cx="166962" cy="180767"/>
      </dsp:txXfrm>
    </dsp:sp>
    <dsp:sp modelId="{A5DFA4C4-C639-FE48-9C3B-8A1484306F1C}">
      <dsp:nvSpPr>
        <dsp:cNvPr id="0" name=""/>
        <dsp:cNvSpPr/>
      </dsp:nvSpPr>
      <dsp:spPr>
        <a:xfrm>
          <a:off x="3501380" y="2066755"/>
          <a:ext cx="892681" cy="892681"/>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kern="1200" dirty="0"/>
            <a:t>Q juridiques</a:t>
          </a:r>
        </a:p>
      </dsp:txBody>
      <dsp:txXfrm>
        <a:off x="3632110" y="2197485"/>
        <a:ext cx="631221" cy="631221"/>
      </dsp:txXfrm>
    </dsp:sp>
    <dsp:sp modelId="{19F0F862-6BF9-104A-96D8-74929139A041}">
      <dsp:nvSpPr>
        <dsp:cNvPr id="0" name=""/>
        <dsp:cNvSpPr/>
      </dsp:nvSpPr>
      <dsp:spPr>
        <a:xfrm rot="10800000">
          <a:off x="3163855" y="2362456"/>
          <a:ext cx="238517" cy="301279"/>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rot="10800000">
        <a:off x="3235410" y="2422712"/>
        <a:ext cx="166962" cy="180767"/>
      </dsp:txXfrm>
    </dsp:sp>
    <dsp:sp modelId="{AA1B7FA1-03C1-CF49-80A4-4852E62B5A39}">
      <dsp:nvSpPr>
        <dsp:cNvPr id="0" name=""/>
        <dsp:cNvSpPr/>
      </dsp:nvSpPr>
      <dsp:spPr>
        <a:xfrm>
          <a:off x="2158666" y="2066755"/>
          <a:ext cx="892681" cy="892681"/>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kern="1200" dirty="0"/>
            <a:t>Q financières</a:t>
          </a:r>
        </a:p>
      </dsp:txBody>
      <dsp:txXfrm>
        <a:off x="2289396" y="2197485"/>
        <a:ext cx="631221" cy="631221"/>
      </dsp:txXfrm>
    </dsp:sp>
    <dsp:sp modelId="{FCF66CB9-3E59-D244-BFD3-B7CD66942989}">
      <dsp:nvSpPr>
        <dsp:cNvPr id="0" name=""/>
        <dsp:cNvSpPr/>
      </dsp:nvSpPr>
      <dsp:spPr>
        <a:xfrm rot="15120000">
          <a:off x="2280373" y="1730378"/>
          <a:ext cx="238517" cy="301279"/>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rot="10800000">
        <a:off x="2327206" y="1824660"/>
        <a:ext cx="166962" cy="180767"/>
      </dsp:txXfrm>
    </dsp:sp>
    <dsp:sp modelId="{BE945478-69BF-684D-BBEF-B63E268C14F0}">
      <dsp:nvSpPr>
        <dsp:cNvPr id="0" name=""/>
        <dsp:cNvSpPr/>
      </dsp:nvSpPr>
      <dsp:spPr>
        <a:xfrm>
          <a:off x="1743744" y="789758"/>
          <a:ext cx="892681" cy="892681"/>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kern="1200" dirty="0"/>
            <a:t>Q de gouvernance</a:t>
          </a:r>
        </a:p>
      </dsp:txBody>
      <dsp:txXfrm>
        <a:off x="1874474" y="920488"/>
        <a:ext cx="631221" cy="631221"/>
      </dsp:txXfrm>
    </dsp:sp>
    <dsp:sp modelId="{F02281F4-EB1E-1E45-93E5-1ED0E97DE3DF}">
      <dsp:nvSpPr>
        <dsp:cNvPr id="0" name=""/>
        <dsp:cNvSpPr/>
      </dsp:nvSpPr>
      <dsp:spPr>
        <a:xfrm rot="19440000">
          <a:off x="2608504" y="694813"/>
          <a:ext cx="238517" cy="301279"/>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fr-FR" sz="700" kern="1200"/>
        </a:p>
      </dsp:txBody>
      <dsp:txXfrm>
        <a:off x="2615337" y="776098"/>
        <a:ext cx="166962" cy="180767"/>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22588" cy="495300"/>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21113" y="0"/>
            <a:ext cx="2922587" cy="495300"/>
          </a:xfrm>
          <a:prstGeom prst="rect">
            <a:avLst/>
          </a:prstGeom>
        </p:spPr>
        <p:txBody>
          <a:bodyPr vert="horz" lIns="91440" tIns="45720" rIns="91440" bIns="45720" rtlCol="0"/>
          <a:lstStyle>
            <a:lvl1pPr algn="r">
              <a:defRPr sz="1200"/>
            </a:lvl1pPr>
          </a:lstStyle>
          <a:p>
            <a:fld id="{65DB6C02-68AD-4A35-BBFE-9C8472321A20}" type="datetimeFigureOut">
              <a:rPr lang="fr-BE" smtClean="0"/>
              <a:pPr/>
              <a:t>12/09/23</a:t>
            </a:fld>
            <a:endParaRPr lang="fr-BE"/>
          </a:p>
        </p:txBody>
      </p:sp>
      <p:sp>
        <p:nvSpPr>
          <p:cNvPr id="4" name="Espace réservé de l'image des diapositives 3"/>
          <p:cNvSpPr>
            <a:spLocks noGrp="1" noRot="1" noChangeAspect="1"/>
          </p:cNvSpPr>
          <p:nvPr>
            <p:ph type="sldImg" idx="2"/>
          </p:nvPr>
        </p:nvSpPr>
        <p:spPr>
          <a:xfrm>
            <a:off x="1149350" y="1235075"/>
            <a:ext cx="4446588" cy="3335338"/>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74688" y="4756150"/>
            <a:ext cx="5395912" cy="3890963"/>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9386888"/>
            <a:ext cx="2922588" cy="495300"/>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21113" y="9386888"/>
            <a:ext cx="2922587" cy="495300"/>
          </a:xfrm>
          <a:prstGeom prst="rect">
            <a:avLst/>
          </a:prstGeom>
        </p:spPr>
        <p:txBody>
          <a:bodyPr vert="horz" lIns="91440" tIns="45720" rIns="91440" bIns="45720" rtlCol="0" anchor="b"/>
          <a:lstStyle>
            <a:lvl1pPr algn="r">
              <a:defRPr sz="1200"/>
            </a:lvl1pPr>
          </a:lstStyle>
          <a:p>
            <a:fld id="{6668E112-EEAD-4B87-B43C-46B9882D4125}" type="slidenum">
              <a:rPr lang="fr-BE" smtClean="0"/>
              <a:pPr/>
              <a:t>‹N°›</a:t>
            </a:fld>
            <a:endParaRPr lang="fr-BE"/>
          </a:p>
        </p:txBody>
      </p:sp>
    </p:spTree>
    <p:extLst>
      <p:ext uri="{BB962C8B-B14F-4D97-AF65-F5344CB8AC3E}">
        <p14:creationId xmlns:p14="http://schemas.microsoft.com/office/powerpoint/2010/main" val="4215489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3C726E98-D820-467C-A0D1-8AD64B75B987}" type="slidenum">
              <a:rPr lang="fr-BE" smtClean="0"/>
              <a:pPr/>
              <a:t>1</a:t>
            </a:fld>
            <a:endParaRPr lang="fr-BE"/>
          </a:p>
        </p:txBody>
      </p:sp>
    </p:spTree>
    <p:extLst>
      <p:ext uri="{BB962C8B-B14F-4D97-AF65-F5344CB8AC3E}">
        <p14:creationId xmlns:p14="http://schemas.microsoft.com/office/powerpoint/2010/main" val="3029128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93ACF95-DC11-3046-86CC-D4F0D9177536}" type="datetime1">
              <a:rPr lang="fr-BE" smtClean="0"/>
              <a:t>12/09/23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44820E8-2607-7646-824C-9270DEC13EF3}" type="slidenum">
              <a:rPr lang="fr-FR" smtClean="0"/>
              <a:pPr/>
              <a:t>‹N°›</a:t>
            </a:fld>
            <a:endParaRPr lang="fr-F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670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1D17C0C-1627-BC45-8CD3-B85E33813560}" type="datetime1">
              <a:rPr lang="fr-BE" smtClean="0"/>
              <a:t>12/09/23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44820E8-2607-7646-824C-9270DEC13EF3}" type="slidenum">
              <a:rPr lang="fr-FR" smtClean="0"/>
              <a:pPr/>
              <a:t>‹N°›</a:t>
            </a:fld>
            <a:endParaRPr lang="fr-FR"/>
          </a:p>
        </p:txBody>
      </p:sp>
    </p:spTree>
    <p:extLst>
      <p:ext uri="{BB962C8B-B14F-4D97-AF65-F5344CB8AC3E}">
        <p14:creationId xmlns:p14="http://schemas.microsoft.com/office/powerpoint/2010/main" val="3574383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EDA8D1D-834A-C74D-B4BE-80AE1A400ABF}" type="datetime1">
              <a:rPr lang="fr-BE" smtClean="0"/>
              <a:t>12/09/23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44820E8-2607-7646-824C-9270DEC13EF3}" type="slidenum">
              <a:rPr lang="fr-FR" smtClean="0"/>
              <a:pPr/>
              <a:t>‹N°›</a:t>
            </a:fld>
            <a:endParaRPr lang="fr-FR"/>
          </a:p>
        </p:txBody>
      </p:sp>
    </p:spTree>
    <p:extLst>
      <p:ext uri="{BB962C8B-B14F-4D97-AF65-F5344CB8AC3E}">
        <p14:creationId xmlns:p14="http://schemas.microsoft.com/office/powerpoint/2010/main" val="2123760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D1E2244-F933-4D49-9F11-473BB6D4E76A}" type="datetime1">
              <a:rPr lang="fr-BE" smtClean="0"/>
              <a:t>12/09/23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44820E8-2607-7646-824C-9270DEC13EF3}" type="slidenum">
              <a:rPr lang="fr-FR" smtClean="0"/>
              <a:pPr/>
              <a:t>‹N°›</a:t>
            </a:fld>
            <a:endParaRPr lang="fr-FR"/>
          </a:p>
        </p:txBody>
      </p:sp>
    </p:spTree>
    <p:extLst>
      <p:ext uri="{BB962C8B-B14F-4D97-AF65-F5344CB8AC3E}">
        <p14:creationId xmlns:p14="http://schemas.microsoft.com/office/powerpoint/2010/main" val="212174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96C44C3F-A215-4045-ADF9-B9F6221E8DBD}" type="datetime1">
              <a:rPr lang="fr-BE" smtClean="0"/>
              <a:t>12/09/23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44820E8-2607-7646-824C-9270DEC13EF3}" type="slidenum">
              <a:rPr lang="fr-FR" smtClean="0"/>
              <a:pPr/>
              <a:t>‹N°›</a:t>
            </a:fld>
            <a:endParaRPr lang="fr-F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2656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610F9305-EE41-C14E-A269-AC76BB8D2651}" type="datetime1">
              <a:rPr lang="fr-BE" smtClean="0"/>
              <a:t>12/09/23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44820E8-2607-7646-824C-9270DEC13EF3}" type="slidenum">
              <a:rPr lang="fr-FR" smtClean="0"/>
              <a:pPr/>
              <a:t>‹N°›</a:t>
            </a:fld>
            <a:endParaRPr lang="fr-FR"/>
          </a:p>
        </p:txBody>
      </p:sp>
    </p:spTree>
    <p:extLst>
      <p:ext uri="{BB962C8B-B14F-4D97-AF65-F5344CB8AC3E}">
        <p14:creationId xmlns:p14="http://schemas.microsoft.com/office/powerpoint/2010/main" val="1540788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822960" y="2582334"/>
            <a:ext cx="3703320" cy="32867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63440" y="2582334"/>
            <a:ext cx="3703320" cy="32867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189C4DD-843C-5144-A1D1-DD9B7804B57B}" type="datetime1">
              <a:rPr lang="fr-BE" smtClean="0"/>
              <a:t>12/09/23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44820E8-2607-7646-824C-9270DEC13EF3}" type="slidenum">
              <a:rPr lang="fr-FR" smtClean="0"/>
              <a:pPr/>
              <a:t>‹N°›</a:t>
            </a:fld>
            <a:endParaRPr lang="fr-FR"/>
          </a:p>
        </p:txBody>
      </p:sp>
    </p:spTree>
    <p:extLst>
      <p:ext uri="{BB962C8B-B14F-4D97-AF65-F5344CB8AC3E}">
        <p14:creationId xmlns:p14="http://schemas.microsoft.com/office/powerpoint/2010/main" val="2043645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A2AE180-D626-7A42-BCF9-B50415F99099}" type="datetime1">
              <a:rPr lang="fr-BE" smtClean="0"/>
              <a:t>12/09/23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44820E8-2607-7646-824C-9270DEC13EF3}" type="slidenum">
              <a:rPr lang="fr-FR" smtClean="0"/>
              <a:pPr/>
              <a:t>‹N°›</a:t>
            </a:fld>
            <a:endParaRPr lang="fr-FR"/>
          </a:p>
        </p:txBody>
      </p:sp>
    </p:spTree>
    <p:extLst>
      <p:ext uri="{BB962C8B-B14F-4D97-AF65-F5344CB8AC3E}">
        <p14:creationId xmlns:p14="http://schemas.microsoft.com/office/powerpoint/2010/main" val="4051619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63D3916-5C16-0E43-991B-64278C7EBA64}" type="datetime1">
              <a:rPr lang="fr-BE" smtClean="0"/>
              <a:t>12/09/23</a:t>
            </a:fld>
            <a:endParaRPr lang="fr-F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r-FR"/>
          </a:p>
        </p:txBody>
      </p:sp>
      <p:sp>
        <p:nvSpPr>
          <p:cNvPr id="9" name="Slide Number Placeholder 8"/>
          <p:cNvSpPr>
            <a:spLocks noGrp="1"/>
          </p:cNvSpPr>
          <p:nvPr>
            <p:ph type="sldNum" sz="quarter" idx="12"/>
          </p:nvPr>
        </p:nvSpPr>
        <p:spPr/>
        <p:txBody>
          <a:bodyPr/>
          <a:lstStyle/>
          <a:p>
            <a:fld id="{244820E8-2607-7646-824C-9270DEC13EF3}" type="slidenum">
              <a:rPr lang="fr-FR" smtClean="0"/>
              <a:pPr/>
              <a:t>‹N°›</a:t>
            </a:fld>
            <a:endParaRPr lang="fr-FR"/>
          </a:p>
        </p:txBody>
      </p:sp>
    </p:spTree>
    <p:extLst>
      <p:ext uri="{BB962C8B-B14F-4D97-AF65-F5344CB8AC3E}">
        <p14:creationId xmlns:p14="http://schemas.microsoft.com/office/powerpoint/2010/main" val="308941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A816D855-9E87-F241-89CF-DA310CAF762C}" type="datetime1">
              <a:rPr lang="fr-BE" smtClean="0"/>
              <a:t>12/09/23</a:t>
            </a:fld>
            <a:endParaRPr lang="fr-F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r-F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44820E8-2607-7646-824C-9270DEC13EF3}" type="slidenum">
              <a:rPr lang="fr-FR" smtClean="0"/>
              <a:pPr/>
              <a:t>‹N°›</a:t>
            </a:fld>
            <a:endParaRPr lang="fr-FR"/>
          </a:p>
        </p:txBody>
      </p:sp>
    </p:spTree>
    <p:extLst>
      <p:ext uri="{BB962C8B-B14F-4D97-AF65-F5344CB8AC3E}">
        <p14:creationId xmlns:p14="http://schemas.microsoft.com/office/powerpoint/2010/main" val="107101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06368493-151D-8A41-8183-CDA17F691075}" type="datetime1">
              <a:rPr lang="fr-BE" smtClean="0"/>
              <a:t>12/09/23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44820E8-2607-7646-824C-9270DEC13EF3}" type="slidenum">
              <a:rPr lang="fr-FR" smtClean="0"/>
              <a:pPr/>
              <a:t>‹N°›</a:t>
            </a:fld>
            <a:endParaRPr lang="fr-FR"/>
          </a:p>
        </p:txBody>
      </p:sp>
    </p:spTree>
    <p:extLst>
      <p:ext uri="{BB962C8B-B14F-4D97-AF65-F5344CB8AC3E}">
        <p14:creationId xmlns:p14="http://schemas.microsoft.com/office/powerpoint/2010/main" val="4047062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7B202237-B988-B448-9089-4FD2ECB9C242}" type="datetime1">
              <a:rPr lang="fr-BE" smtClean="0"/>
              <a:t>12/09/23</a:t>
            </a:fld>
            <a:endParaRPr lang="fr-F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r-F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244820E8-2607-7646-824C-9270DEC13EF3}" type="slidenum">
              <a:rPr lang="fr-FR" smtClean="0"/>
              <a:pPr/>
              <a:t>‹N°›</a:t>
            </a:fld>
            <a:endParaRPr lang="fr-F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287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f"/><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6.tiff"/><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habitat-participation.be" TargetMode="External"/><Relationship Id="rId2" Type="http://schemas.openxmlformats.org/officeDocument/2006/relationships/hyperlink" Target="mailto:contact@habitat-participation.be" TargetMode="Externa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34348" y="1582449"/>
            <a:ext cx="7752611" cy="2420088"/>
          </a:xfrm>
        </p:spPr>
        <p:txBody>
          <a:bodyPr>
            <a:noAutofit/>
          </a:bodyPr>
          <a:lstStyle/>
          <a:p>
            <a:r>
              <a:rPr lang="nl-BE" sz="4500" dirty="0"/>
              <a:t>Le modèle Community Land Trust</a:t>
            </a:r>
            <a:br>
              <a:rPr lang="nl-BE" sz="4500" dirty="0"/>
            </a:br>
            <a:r>
              <a:rPr lang="nl-BE" sz="4500" dirty="0"/>
              <a:t>Principes  - Mécanismes - Enjeux</a:t>
            </a:r>
            <a:endParaRPr lang="fr-BE" sz="4500" dirty="0">
              <a:solidFill>
                <a:srgbClr val="5B9B9A"/>
              </a:solidFill>
              <a:latin typeface="+mn-lt"/>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8146" y="4568754"/>
            <a:ext cx="2589690" cy="1524075"/>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640" y="6459786"/>
            <a:ext cx="611708" cy="360000"/>
          </a:xfrm>
          <a:prstGeom prst="rect">
            <a:avLst/>
          </a:prstGeom>
        </p:spPr>
      </p:pic>
      <p:pic>
        <p:nvPicPr>
          <p:cNvPr id="7" name="Image 6" descr="Capture d’écran 2017-03-19 à 17.22.02.png">
            <a:extLst>
              <a:ext uri="{FF2B5EF4-FFF2-40B4-BE49-F238E27FC236}">
                <a16:creationId xmlns:a16="http://schemas.microsoft.com/office/drawing/2014/main" id="{FB22C246-280C-E945-A76D-E7EC4C23326D}"/>
              </a:ext>
            </a:extLst>
          </p:cNvPr>
          <p:cNvPicPr>
            <a:picLocks noChangeAspect="1"/>
          </p:cNvPicPr>
          <p:nvPr/>
        </p:nvPicPr>
        <p:blipFill>
          <a:blip r:embed="rId5"/>
          <a:stretch>
            <a:fillRect/>
          </a:stretch>
        </p:blipFill>
        <p:spPr>
          <a:xfrm>
            <a:off x="3242236" y="647980"/>
            <a:ext cx="2736834" cy="1868937"/>
          </a:xfrm>
          <a:prstGeom prst="rect">
            <a:avLst/>
          </a:prstGeom>
        </p:spPr>
      </p:pic>
      <p:sp>
        <p:nvSpPr>
          <p:cNvPr id="3" name="Espace réservé du numéro de diapositive 2">
            <a:extLst>
              <a:ext uri="{FF2B5EF4-FFF2-40B4-BE49-F238E27FC236}">
                <a16:creationId xmlns:a16="http://schemas.microsoft.com/office/drawing/2014/main" id="{119A0B99-0071-5142-92F1-F61C17CE8D7B}"/>
              </a:ext>
            </a:extLst>
          </p:cNvPr>
          <p:cNvSpPr>
            <a:spLocks noGrp="1"/>
          </p:cNvSpPr>
          <p:nvPr>
            <p:ph type="sldNum" sz="quarter" idx="12"/>
          </p:nvPr>
        </p:nvSpPr>
        <p:spPr/>
        <p:txBody>
          <a:bodyPr/>
          <a:lstStyle/>
          <a:p>
            <a:fld id="{244820E8-2607-7646-824C-9270DEC13EF3}" type="slidenum">
              <a:rPr lang="fr-FR" smtClean="0"/>
              <a:pPr/>
              <a:t>1</a:t>
            </a:fld>
            <a:endParaRPr lang="fr-FR"/>
          </a:p>
        </p:txBody>
      </p:sp>
    </p:spTree>
    <p:extLst>
      <p:ext uri="{BB962C8B-B14F-4D97-AF65-F5344CB8AC3E}">
        <p14:creationId xmlns:p14="http://schemas.microsoft.com/office/powerpoint/2010/main" val="3872789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2261874"/>
            <a:ext cx="2743200" cy="589722"/>
          </a:xfrm>
        </p:spPr>
        <p:txBody>
          <a:bodyPr>
            <a:normAutofit/>
          </a:bodyPr>
          <a:lstStyle/>
          <a:p>
            <a:pPr eaLnBrk="1" fontAlgn="auto" hangingPunct="1">
              <a:spcAft>
                <a:spcPts val="0"/>
              </a:spcAft>
              <a:defRPr/>
            </a:pPr>
            <a:r>
              <a:rPr lang="fr-BE" sz="2500" b="1" dirty="0">
                <a:solidFill>
                  <a:srgbClr val="FF6600"/>
                </a:solidFill>
              </a:rPr>
              <a:t>CLT en Californie</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971660438"/>
              </p:ext>
            </p:extLst>
          </p:nvPr>
        </p:nvGraphicFramePr>
        <p:xfrm>
          <a:off x="4695514" y="2218186"/>
          <a:ext cx="4171122" cy="3498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e 4"/>
          <p:cNvGrpSpPr>
            <a:grpSpLocks/>
          </p:cNvGrpSpPr>
          <p:nvPr/>
        </p:nvGrpSpPr>
        <p:grpSpPr bwMode="auto">
          <a:xfrm>
            <a:off x="8993188" y="0"/>
            <a:ext cx="144462" cy="6858000"/>
            <a:chOff x="8993625" y="1"/>
            <a:chExt cx="144016" cy="6857999"/>
          </a:xfrm>
        </p:grpSpPr>
        <p:sp>
          <p:nvSpPr>
            <p:cNvPr id="6" name="Rectangle 5"/>
            <p:cNvSpPr/>
            <p:nvPr/>
          </p:nvSpPr>
          <p:spPr>
            <a:xfrm rot="5400000">
              <a:off x="6614533" y="2379093"/>
              <a:ext cx="4902199" cy="144016"/>
            </a:xfrm>
            <a:prstGeom prst="rect">
              <a:avLst/>
            </a:prstGeom>
            <a:solidFill>
              <a:srgbClr val="296A7E"/>
            </a:solidFill>
            <a:ln>
              <a:solidFill>
                <a:srgbClr val="296A7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7" name="Rectangle 6"/>
            <p:cNvSpPr/>
            <p:nvPr/>
          </p:nvSpPr>
          <p:spPr>
            <a:xfrm rot="5400000">
              <a:off x="8087733" y="5808092"/>
              <a:ext cx="1955800" cy="144016"/>
            </a:xfrm>
            <a:prstGeom prst="rect">
              <a:avLst/>
            </a:prstGeom>
            <a:solidFill>
              <a:srgbClr val="E60068"/>
            </a:solidFill>
            <a:ln>
              <a:solidFill>
                <a:srgbClr val="E600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grpSp>
      <p:sp>
        <p:nvSpPr>
          <p:cNvPr id="8" name="Titre 6"/>
          <p:cNvSpPr txBox="1">
            <a:spLocks/>
          </p:cNvSpPr>
          <p:nvPr/>
        </p:nvSpPr>
        <p:spPr>
          <a:xfrm>
            <a:off x="822960" y="286604"/>
            <a:ext cx="7543800" cy="1450757"/>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r-FR" sz="4800" b="0" i="0" u="none" strike="noStrike" kern="1200" cap="none" spc="-50" normalizeH="0" baseline="0" noProof="0" dirty="0">
                <a:ln>
                  <a:noFill/>
                </a:ln>
                <a:solidFill>
                  <a:srgbClr val="4B9291"/>
                </a:solidFill>
                <a:effectLst/>
                <a:uLnTx/>
                <a:uFillTx/>
                <a:latin typeface="+mj-lt"/>
                <a:ea typeface="+mj-ea"/>
                <a:cs typeface="+mj-cs"/>
              </a:rPr>
              <a:t>Une gouvernance partagée</a:t>
            </a:r>
          </a:p>
        </p:txBody>
      </p:sp>
      <p:sp>
        <p:nvSpPr>
          <p:cNvPr id="5" name="Rectangle 4">
            <a:extLst>
              <a:ext uri="{FF2B5EF4-FFF2-40B4-BE49-F238E27FC236}">
                <a16:creationId xmlns:a16="http://schemas.microsoft.com/office/drawing/2014/main" id="{59EF071D-FBA5-A34B-BAD7-8D1E756CF7D4}"/>
              </a:ext>
            </a:extLst>
          </p:cNvPr>
          <p:cNvSpPr/>
          <p:nvPr/>
        </p:nvSpPr>
        <p:spPr>
          <a:xfrm>
            <a:off x="822960" y="3037560"/>
            <a:ext cx="4238046" cy="2862322"/>
          </a:xfrm>
          <a:prstGeom prst="rect">
            <a:avLst/>
          </a:prstGeom>
        </p:spPr>
        <p:txBody>
          <a:bodyPr wrap="square">
            <a:spAutoFit/>
          </a:bodyPr>
          <a:lstStyle/>
          <a:p>
            <a:pPr>
              <a:spcAft>
                <a:spcPts val="0"/>
              </a:spcAft>
            </a:pPr>
            <a:r>
              <a:rPr lang="fr-BE" sz="2000" i="1" dirty="0">
                <a:latin typeface="Calibri" panose="020F0502020204030204" pitchFamily="34" charset="0"/>
                <a:ea typeface="Calibri" panose="020F0502020204030204" pitchFamily="34" charset="0"/>
                <a:cs typeface="Times New Roman" panose="02020603050405020304" pitchFamily="18" charset="0"/>
              </a:rPr>
              <a:t>"Les CLT utilisent une structure de gouvernance mixte dans laquelle les résidents et les membres de la communauté sont représentés au conseil d'administration et assurent la supervision et l'orientation de l'organisation. De cette manière, les CLT restent enracinés dans les communautés qu'ils desservent".</a:t>
            </a:r>
          </a:p>
        </p:txBody>
      </p:sp>
      <p:sp>
        <p:nvSpPr>
          <p:cNvPr id="9" name="Espace réservé du numéro de diapositive 8">
            <a:extLst>
              <a:ext uri="{FF2B5EF4-FFF2-40B4-BE49-F238E27FC236}">
                <a16:creationId xmlns:a16="http://schemas.microsoft.com/office/drawing/2014/main" id="{6F8DDBA7-27D8-9840-984D-DA1490EF0149}"/>
              </a:ext>
            </a:extLst>
          </p:cNvPr>
          <p:cNvSpPr>
            <a:spLocks noGrp="1"/>
          </p:cNvSpPr>
          <p:nvPr>
            <p:ph type="sldNum" sz="quarter" idx="12"/>
          </p:nvPr>
        </p:nvSpPr>
        <p:spPr/>
        <p:txBody>
          <a:bodyPr/>
          <a:lstStyle/>
          <a:p>
            <a:fld id="{244820E8-2607-7646-824C-9270DEC13EF3}" type="slidenum">
              <a:rPr lang="fr-FR" smtClean="0"/>
              <a:pPr/>
              <a:t>10</a:t>
            </a:fld>
            <a:endParaRPr lang="fr-FR"/>
          </a:p>
        </p:txBody>
      </p:sp>
    </p:spTree>
    <p:extLst>
      <p:ext uri="{BB962C8B-B14F-4D97-AF65-F5344CB8AC3E}">
        <p14:creationId xmlns:p14="http://schemas.microsoft.com/office/powerpoint/2010/main" val="478302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8C9D7F-8EEB-3749-8182-63C4A8443E3D}"/>
              </a:ext>
            </a:extLst>
          </p:cNvPr>
          <p:cNvSpPr>
            <a:spLocks noGrp="1"/>
          </p:cNvSpPr>
          <p:nvPr>
            <p:ph type="title"/>
          </p:nvPr>
        </p:nvSpPr>
        <p:spPr/>
        <p:txBody>
          <a:bodyPr/>
          <a:lstStyle/>
          <a:p>
            <a:r>
              <a:rPr lang="nl-BE" dirty="0">
                <a:solidFill>
                  <a:srgbClr val="4B9291"/>
                </a:solidFill>
              </a:rPr>
              <a:t>Un Stewardship</a:t>
            </a:r>
            <a:endParaRPr lang="fr-FR" dirty="0">
              <a:solidFill>
                <a:srgbClr val="4B9291"/>
              </a:solidFill>
            </a:endParaRPr>
          </a:p>
        </p:txBody>
      </p:sp>
      <p:sp>
        <p:nvSpPr>
          <p:cNvPr id="3" name="Espace réservé du contenu 2">
            <a:extLst>
              <a:ext uri="{FF2B5EF4-FFF2-40B4-BE49-F238E27FC236}">
                <a16:creationId xmlns:a16="http://schemas.microsoft.com/office/drawing/2014/main" id="{9D2F80EC-77B1-C44B-9A47-10666F56EEAF}"/>
              </a:ext>
            </a:extLst>
          </p:cNvPr>
          <p:cNvSpPr>
            <a:spLocks noGrp="1"/>
          </p:cNvSpPr>
          <p:nvPr>
            <p:ph idx="1"/>
          </p:nvPr>
        </p:nvSpPr>
        <p:spPr>
          <a:xfrm>
            <a:off x="822960" y="1954391"/>
            <a:ext cx="7543801" cy="4405979"/>
          </a:xfrm>
        </p:spPr>
        <p:txBody>
          <a:bodyPr>
            <a:normAutofit/>
          </a:bodyPr>
          <a:lstStyle/>
          <a:p>
            <a:r>
              <a:rPr lang="nl-BE" dirty="0"/>
              <a:t>C’est </a:t>
            </a:r>
            <a:r>
              <a:rPr lang="nl-BE" b="1" dirty="0"/>
              <a:t>l’équipe</a:t>
            </a:r>
            <a:r>
              <a:rPr lang="nl-BE" dirty="0"/>
              <a:t> qui va accompagner le(s) projet(s) de CLT afin de veiller aux intérêts de chacun et de permettre d’éviter certaines difficultés :</a:t>
            </a:r>
            <a:endParaRPr lang="fr-BE" dirty="0"/>
          </a:p>
          <a:p>
            <a:pPr>
              <a:buFont typeface="Wingdings" pitchFamily="2" charset="2"/>
              <a:buChar char="Ø"/>
            </a:pPr>
            <a:r>
              <a:rPr lang="fr-BE" dirty="0"/>
              <a:t> Planification du programme et des activités</a:t>
            </a:r>
          </a:p>
          <a:p>
            <a:pPr>
              <a:buFont typeface="Wingdings" pitchFamily="2" charset="2"/>
              <a:buChar char="Ø"/>
            </a:pPr>
            <a:r>
              <a:rPr lang="fr-BE" dirty="0"/>
              <a:t> Tarification abordable</a:t>
            </a:r>
          </a:p>
          <a:p>
            <a:pPr>
              <a:buFont typeface="Wingdings" pitchFamily="2" charset="2"/>
              <a:buChar char="Ø"/>
            </a:pPr>
            <a:r>
              <a:rPr lang="fr-BE" dirty="0"/>
              <a:t> Financement hypothécaire </a:t>
            </a:r>
            <a:r>
              <a:rPr lang="fr-BE" i="1" dirty="0"/>
              <a:t>(protéger les futurs propriétaires des </a:t>
            </a:r>
            <a:r>
              <a:rPr lang="fr-BE" i="1" dirty="0" err="1"/>
              <a:t>pr</a:t>
            </a:r>
            <a:r>
              <a:rPr lang="nl-BE" i="1" dirty="0"/>
              <a:t>êts prédateurs – protéger l’investissement public en cas de saisie immobilière)</a:t>
            </a:r>
            <a:endParaRPr lang="fr-BE" i="1" dirty="0"/>
          </a:p>
          <a:p>
            <a:pPr>
              <a:buFont typeface="Wingdings" pitchFamily="2" charset="2"/>
              <a:buChar char="Ø"/>
            </a:pPr>
            <a:r>
              <a:rPr lang="fr-BE" dirty="0"/>
              <a:t> Logement équitable et sélection des acheteurs</a:t>
            </a:r>
          </a:p>
          <a:p>
            <a:pPr>
              <a:buFont typeface="Wingdings" pitchFamily="2" charset="2"/>
              <a:buChar char="Ø"/>
            </a:pPr>
            <a:r>
              <a:rPr lang="fr-BE" dirty="0"/>
              <a:t> Revente </a:t>
            </a:r>
            <a:r>
              <a:rPr lang="fr-BE" i="1" dirty="0"/>
              <a:t>(s’assurer des mécanismes de revente pour limiter la captation de la plus-value)</a:t>
            </a:r>
          </a:p>
          <a:p>
            <a:pPr>
              <a:buFont typeface="Wingdings" pitchFamily="2" charset="2"/>
              <a:buChar char="Ø"/>
            </a:pPr>
            <a:r>
              <a:rPr lang="fr-BE" dirty="0"/>
              <a:t> Soutien, suivi et application</a:t>
            </a:r>
          </a:p>
          <a:p>
            <a:endParaRPr lang="fr-FR" dirty="0"/>
          </a:p>
        </p:txBody>
      </p:sp>
      <p:sp>
        <p:nvSpPr>
          <p:cNvPr id="4" name="ZoneTexte 3">
            <a:extLst>
              <a:ext uri="{FF2B5EF4-FFF2-40B4-BE49-F238E27FC236}">
                <a16:creationId xmlns:a16="http://schemas.microsoft.com/office/drawing/2014/main" id="{4913F346-DF51-C84E-BA4F-5CB1E5B47D8C}"/>
              </a:ext>
            </a:extLst>
          </p:cNvPr>
          <p:cNvSpPr txBox="1"/>
          <p:nvPr/>
        </p:nvSpPr>
        <p:spPr>
          <a:xfrm>
            <a:off x="5446644" y="69574"/>
            <a:ext cx="3607904" cy="707886"/>
          </a:xfrm>
          <a:prstGeom prst="rect">
            <a:avLst/>
          </a:prstGeom>
          <a:noFill/>
        </p:spPr>
        <p:txBody>
          <a:bodyPr wrap="square" rtlCol="0">
            <a:spAutoFit/>
          </a:bodyPr>
          <a:lstStyle/>
          <a:p>
            <a:r>
              <a:rPr lang="nl-BE" sz="2000" i="1" dirty="0">
                <a:solidFill>
                  <a:schemeClr val="tx1">
                    <a:lumMod val="75000"/>
                    <a:lumOff val="25000"/>
                  </a:schemeClr>
                </a:solidFill>
              </a:rPr>
              <a:t>Source : Stewardship Standards for Homeowner Programs – USA</a:t>
            </a:r>
            <a:endParaRPr lang="fr-FR" sz="2000" i="1" dirty="0">
              <a:solidFill>
                <a:schemeClr val="tx1">
                  <a:lumMod val="75000"/>
                  <a:lumOff val="25000"/>
                </a:schemeClr>
              </a:solidFill>
            </a:endParaRPr>
          </a:p>
        </p:txBody>
      </p:sp>
      <p:sp>
        <p:nvSpPr>
          <p:cNvPr id="5" name="Espace réservé du numéro de diapositive 4">
            <a:extLst>
              <a:ext uri="{FF2B5EF4-FFF2-40B4-BE49-F238E27FC236}">
                <a16:creationId xmlns:a16="http://schemas.microsoft.com/office/drawing/2014/main" id="{928E64A4-0ECA-844B-88B6-C2DA1B0E2156}"/>
              </a:ext>
            </a:extLst>
          </p:cNvPr>
          <p:cNvSpPr>
            <a:spLocks noGrp="1"/>
          </p:cNvSpPr>
          <p:nvPr>
            <p:ph type="sldNum" sz="quarter" idx="12"/>
          </p:nvPr>
        </p:nvSpPr>
        <p:spPr/>
        <p:txBody>
          <a:bodyPr/>
          <a:lstStyle/>
          <a:p>
            <a:fld id="{244820E8-2607-7646-824C-9270DEC13EF3}" type="slidenum">
              <a:rPr lang="fr-FR" smtClean="0"/>
              <a:pPr/>
              <a:t>11</a:t>
            </a:fld>
            <a:endParaRPr lang="fr-FR"/>
          </a:p>
        </p:txBody>
      </p:sp>
    </p:spTree>
    <p:extLst>
      <p:ext uri="{BB962C8B-B14F-4D97-AF65-F5344CB8AC3E}">
        <p14:creationId xmlns:p14="http://schemas.microsoft.com/office/powerpoint/2010/main" val="2696256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B3210B-3A27-2B48-AD15-F0D858BEFF89}"/>
              </a:ext>
            </a:extLst>
          </p:cNvPr>
          <p:cNvSpPr>
            <a:spLocks noGrp="1"/>
          </p:cNvSpPr>
          <p:nvPr>
            <p:ph type="title"/>
          </p:nvPr>
        </p:nvSpPr>
        <p:spPr/>
        <p:txBody>
          <a:bodyPr/>
          <a:lstStyle/>
          <a:p>
            <a:r>
              <a:rPr lang="nl-BE" dirty="0">
                <a:solidFill>
                  <a:srgbClr val="4B9291"/>
                </a:solidFill>
              </a:rPr>
              <a:t>Modèle anti-spéculatif</a:t>
            </a:r>
            <a:endParaRPr lang="fr-FR" dirty="0">
              <a:solidFill>
                <a:srgbClr val="4B9291"/>
              </a:solidFill>
            </a:endParaRPr>
          </a:p>
        </p:txBody>
      </p:sp>
      <p:sp>
        <p:nvSpPr>
          <p:cNvPr id="6" name="ZoneTexte 5">
            <a:extLst>
              <a:ext uri="{FF2B5EF4-FFF2-40B4-BE49-F238E27FC236}">
                <a16:creationId xmlns:a16="http://schemas.microsoft.com/office/drawing/2014/main" id="{C95E555E-4DBA-834F-8DB5-88CFC25D32BB}"/>
              </a:ext>
            </a:extLst>
          </p:cNvPr>
          <p:cNvSpPr txBox="1"/>
          <p:nvPr/>
        </p:nvSpPr>
        <p:spPr>
          <a:xfrm>
            <a:off x="928314" y="1737361"/>
            <a:ext cx="7438445" cy="4278094"/>
          </a:xfrm>
          <a:prstGeom prst="rect">
            <a:avLst/>
          </a:prstGeom>
          <a:noFill/>
        </p:spPr>
        <p:txBody>
          <a:bodyPr wrap="square" rtlCol="0">
            <a:spAutoFit/>
          </a:bodyPr>
          <a:lstStyle/>
          <a:p>
            <a:pPr algn="ctr"/>
            <a:r>
              <a:rPr lang="nl-BE" sz="3000" b="1" dirty="0">
                <a:solidFill>
                  <a:srgbClr val="4B9291"/>
                </a:solidFill>
              </a:rPr>
              <a:t>CLT-b </a:t>
            </a:r>
            <a:r>
              <a:rPr lang="nl-BE" sz="2500" b="1" dirty="0">
                <a:solidFill>
                  <a:srgbClr val="4B9291"/>
                </a:solidFill>
              </a:rPr>
              <a:t>(2018)</a:t>
            </a:r>
          </a:p>
          <a:p>
            <a:endParaRPr lang="nl-BE" sz="2200" dirty="0"/>
          </a:p>
          <a:p>
            <a:pPr algn="just"/>
            <a:r>
              <a:rPr lang="nl-BE" sz="2000" b="1" dirty="0">
                <a:solidFill>
                  <a:srgbClr val="4B9291"/>
                </a:solidFill>
              </a:rPr>
              <a:t>Achat</a:t>
            </a:r>
            <a:r>
              <a:rPr lang="nl-BE" sz="2000" dirty="0"/>
              <a:t> : subvention publique qui couvre 415 €/M2 en moyenne et TVA à taux réduit (6%). </a:t>
            </a:r>
            <a:r>
              <a:rPr lang="nl-BE" sz="2000" b="1" i="1" dirty="0"/>
              <a:t>Droit de superficie sur 50 ans </a:t>
            </a:r>
            <a:r>
              <a:rPr lang="nl-BE" sz="2000" dirty="0"/>
              <a:t>(bail foncier) avec clause novatoire – acheteur paie 10 € par mois pour le terrain (2018). 60% du coût du logement est obtenu via emprunts hypothécaires.</a:t>
            </a:r>
          </a:p>
          <a:p>
            <a:pPr algn="just"/>
            <a:endParaRPr lang="nl-BE" sz="2000" dirty="0"/>
          </a:p>
          <a:p>
            <a:pPr algn="just"/>
            <a:r>
              <a:rPr lang="nl-BE" sz="2000" b="1" dirty="0">
                <a:solidFill>
                  <a:srgbClr val="4B9291"/>
                </a:solidFill>
              </a:rPr>
              <a:t>Revente</a:t>
            </a:r>
            <a:r>
              <a:rPr lang="nl-BE" sz="2000" dirty="0"/>
              <a:t> : l’acheteur adhère aux règles anti-spéculatives. Le vendeur reçoit 25% de la valeur ajoutée. Le CLTb (</a:t>
            </a:r>
            <a:r>
              <a:rPr lang="nl-BE" sz="2000" i="1" dirty="0"/>
              <a:t>en tant que </a:t>
            </a:r>
            <a:r>
              <a:rPr lang="nl-BE" sz="2000" b="1" i="1" dirty="0"/>
              <a:t>Fondation</a:t>
            </a:r>
            <a:r>
              <a:rPr lang="nl-BE" sz="2000" i="1" dirty="0"/>
              <a:t> </a:t>
            </a:r>
            <a:r>
              <a:rPr lang="nl-BE" sz="2000" b="1" i="1" dirty="0"/>
              <a:t>d’Utilité Publique</a:t>
            </a:r>
            <a:r>
              <a:rPr lang="nl-BE" sz="2000" dirty="0"/>
              <a:t>) reçoit 6% de la valeur ajoutée (ou 3000 €). L’acheteur suivant paie donc le prix initial + 31% de la valeur ajoutée. La captation de la plus-value représente ainsi 69%. L’ensemble du processus est géré par le CLTb (</a:t>
            </a:r>
            <a:r>
              <a:rPr lang="nl-BE" sz="2000" i="1" dirty="0"/>
              <a:t>en tant qu’</a:t>
            </a:r>
            <a:r>
              <a:rPr lang="nl-BE" sz="2000" b="1" i="1" dirty="0"/>
              <a:t>asbl</a:t>
            </a:r>
            <a:r>
              <a:rPr lang="nl-BE" sz="2000" dirty="0"/>
              <a:t>).</a:t>
            </a:r>
          </a:p>
        </p:txBody>
      </p:sp>
      <p:sp>
        <p:nvSpPr>
          <p:cNvPr id="3" name="ZoneTexte 2">
            <a:extLst>
              <a:ext uri="{FF2B5EF4-FFF2-40B4-BE49-F238E27FC236}">
                <a16:creationId xmlns:a16="http://schemas.microsoft.com/office/drawing/2014/main" id="{1579F968-65FE-BE4F-9497-6D90DEB15748}"/>
              </a:ext>
            </a:extLst>
          </p:cNvPr>
          <p:cNvSpPr txBox="1"/>
          <p:nvPr/>
        </p:nvSpPr>
        <p:spPr>
          <a:xfrm>
            <a:off x="4594860" y="6015455"/>
            <a:ext cx="3773725" cy="369332"/>
          </a:xfrm>
          <a:prstGeom prst="rect">
            <a:avLst/>
          </a:prstGeom>
          <a:noFill/>
        </p:spPr>
        <p:txBody>
          <a:bodyPr wrap="none" rtlCol="0">
            <a:spAutoFit/>
          </a:bodyPr>
          <a:lstStyle/>
          <a:p>
            <a:r>
              <a:rPr lang="nl-BE" i="1" dirty="0"/>
              <a:t>En 2018, log à Bxl = 2800 à 4000 €/M2</a:t>
            </a:r>
            <a:endParaRPr lang="fr-FR" i="1" dirty="0"/>
          </a:p>
        </p:txBody>
      </p:sp>
      <p:pic>
        <p:nvPicPr>
          <p:cNvPr id="7" name="Image 6" descr="Capture d’écran 2017-03-19 à 17.39.40.png">
            <a:extLst>
              <a:ext uri="{FF2B5EF4-FFF2-40B4-BE49-F238E27FC236}">
                <a16:creationId xmlns:a16="http://schemas.microsoft.com/office/drawing/2014/main" id="{19BEE4AB-FFC5-EC4E-89BA-A110A2F7A287}"/>
              </a:ext>
            </a:extLst>
          </p:cNvPr>
          <p:cNvPicPr>
            <a:picLocks noChangeAspect="1"/>
          </p:cNvPicPr>
          <p:nvPr/>
        </p:nvPicPr>
        <p:blipFill>
          <a:blip r:embed="rId2"/>
          <a:stretch>
            <a:fillRect/>
          </a:stretch>
        </p:blipFill>
        <p:spPr>
          <a:xfrm>
            <a:off x="7043531" y="286604"/>
            <a:ext cx="1596237" cy="1681370"/>
          </a:xfrm>
          <a:prstGeom prst="rect">
            <a:avLst/>
          </a:prstGeom>
        </p:spPr>
      </p:pic>
      <p:sp>
        <p:nvSpPr>
          <p:cNvPr id="4" name="Espace réservé du numéro de diapositive 3">
            <a:extLst>
              <a:ext uri="{FF2B5EF4-FFF2-40B4-BE49-F238E27FC236}">
                <a16:creationId xmlns:a16="http://schemas.microsoft.com/office/drawing/2014/main" id="{EF0BDA6C-F869-2A43-9C01-05E5496DEE96}"/>
              </a:ext>
            </a:extLst>
          </p:cNvPr>
          <p:cNvSpPr>
            <a:spLocks noGrp="1"/>
          </p:cNvSpPr>
          <p:nvPr>
            <p:ph type="sldNum" sz="quarter" idx="12"/>
          </p:nvPr>
        </p:nvSpPr>
        <p:spPr/>
        <p:txBody>
          <a:bodyPr/>
          <a:lstStyle/>
          <a:p>
            <a:fld id="{244820E8-2607-7646-824C-9270DEC13EF3}" type="slidenum">
              <a:rPr lang="fr-FR" smtClean="0"/>
              <a:pPr/>
              <a:t>12</a:t>
            </a:fld>
            <a:endParaRPr lang="fr-FR"/>
          </a:p>
        </p:txBody>
      </p:sp>
    </p:spTree>
    <p:extLst>
      <p:ext uri="{BB962C8B-B14F-4D97-AF65-F5344CB8AC3E}">
        <p14:creationId xmlns:p14="http://schemas.microsoft.com/office/powerpoint/2010/main" val="1160952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B3210B-3A27-2B48-AD15-F0D858BEFF89}"/>
              </a:ext>
            </a:extLst>
          </p:cNvPr>
          <p:cNvSpPr>
            <a:spLocks noGrp="1"/>
          </p:cNvSpPr>
          <p:nvPr>
            <p:ph type="title"/>
          </p:nvPr>
        </p:nvSpPr>
        <p:spPr/>
        <p:txBody>
          <a:bodyPr/>
          <a:lstStyle/>
          <a:p>
            <a:r>
              <a:rPr lang="nl-BE" dirty="0">
                <a:solidFill>
                  <a:srgbClr val="4B9291"/>
                </a:solidFill>
              </a:rPr>
              <a:t>Modèle anti-spéculatif</a:t>
            </a:r>
            <a:endParaRPr lang="fr-FR" dirty="0">
              <a:solidFill>
                <a:srgbClr val="4B9291"/>
              </a:solidFill>
            </a:endParaRPr>
          </a:p>
        </p:txBody>
      </p:sp>
      <p:pic>
        <p:nvPicPr>
          <p:cNvPr id="5" name="Image 4">
            <a:extLst>
              <a:ext uri="{FF2B5EF4-FFF2-40B4-BE49-F238E27FC236}">
                <a16:creationId xmlns:a16="http://schemas.microsoft.com/office/drawing/2014/main" id="{E61F6AC3-6D98-AF42-956A-4DB9566371A5}"/>
              </a:ext>
            </a:extLst>
          </p:cNvPr>
          <p:cNvPicPr>
            <a:picLocks noChangeAspect="1"/>
          </p:cNvPicPr>
          <p:nvPr/>
        </p:nvPicPr>
        <p:blipFill>
          <a:blip r:embed="rId2"/>
          <a:stretch>
            <a:fillRect/>
          </a:stretch>
        </p:blipFill>
        <p:spPr>
          <a:xfrm>
            <a:off x="1001864" y="1954075"/>
            <a:ext cx="7364896" cy="4090225"/>
          </a:xfrm>
          <a:prstGeom prst="rect">
            <a:avLst/>
          </a:prstGeom>
        </p:spPr>
      </p:pic>
      <p:sp>
        <p:nvSpPr>
          <p:cNvPr id="7" name="Espace réservé du numéro de diapositive 6">
            <a:extLst>
              <a:ext uri="{FF2B5EF4-FFF2-40B4-BE49-F238E27FC236}">
                <a16:creationId xmlns:a16="http://schemas.microsoft.com/office/drawing/2014/main" id="{0D5F8467-7C55-EE45-AB37-ECA37BCD46B6}"/>
              </a:ext>
            </a:extLst>
          </p:cNvPr>
          <p:cNvSpPr>
            <a:spLocks noGrp="1"/>
          </p:cNvSpPr>
          <p:nvPr>
            <p:ph type="sldNum" sz="quarter" idx="12"/>
          </p:nvPr>
        </p:nvSpPr>
        <p:spPr/>
        <p:txBody>
          <a:bodyPr/>
          <a:lstStyle/>
          <a:p>
            <a:fld id="{244820E8-2607-7646-824C-9270DEC13EF3}" type="slidenum">
              <a:rPr lang="fr-FR" smtClean="0"/>
              <a:pPr/>
              <a:t>13</a:t>
            </a:fld>
            <a:endParaRPr lang="fr-FR"/>
          </a:p>
        </p:txBody>
      </p:sp>
    </p:spTree>
    <p:extLst>
      <p:ext uri="{BB962C8B-B14F-4D97-AF65-F5344CB8AC3E}">
        <p14:creationId xmlns:p14="http://schemas.microsoft.com/office/powerpoint/2010/main" val="4245575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B3210B-3A27-2B48-AD15-F0D858BEFF89}"/>
              </a:ext>
            </a:extLst>
          </p:cNvPr>
          <p:cNvSpPr>
            <a:spLocks noGrp="1"/>
          </p:cNvSpPr>
          <p:nvPr>
            <p:ph type="title"/>
          </p:nvPr>
        </p:nvSpPr>
        <p:spPr/>
        <p:txBody>
          <a:bodyPr/>
          <a:lstStyle/>
          <a:p>
            <a:r>
              <a:rPr lang="nl-BE" dirty="0">
                <a:solidFill>
                  <a:srgbClr val="4B9291"/>
                </a:solidFill>
              </a:rPr>
              <a:t>Modèle anti-spéculatif</a:t>
            </a:r>
            <a:endParaRPr lang="fr-FR" dirty="0">
              <a:solidFill>
                <a:srgbClr val="4B9291"/>
              </a:solidFill>
            </a:endParaRPr>
          </a:p>
        </p:txBody>
      </p:sp>
      <p:sp>
        <p:nvSpPr>
          <p:cNvPr id="4" name="ZoneTexte 3">
            <a:extLst>
              <a:ext uri="{FF2B5EF4-FFF2-40B4-BE49-F238E27FC236}">
                <a16:creationId xmlns:a16="http://schemas.microsoft.com/office/drawing/2014/main" id="{CCF29FBC-493E-F14A-AB07-221C9BA0D084}"/>
              </a:ext>
            </a:extLst>
          </p:cNvPr>
          <p:cNvSpPr txBox="1"/>
          <p:nvPr/>
        </p:nvSpPr>
        <p:spPr>
          <a:xfrm>
            <a:off x="928315" y="2085231"/>
            <a:ext cx="7438445" cy="4201150"/>
          </a:xfrm>
          <a:prstGeom prst="rect">
            <a:avLst/>
          </a:prstGeom>
          <a:noFill/>
        </p:spPr>
        <p:txBody>
          <a:bodyPr wrap="square" rtlCol="0">
            <a:spAutoFit/>
          </a:bodyPr>
          <a:lstStyle/>
          <a:p>
            <a:pPr algn="ctr"/>
            <a:r>
              <a:rPr lang="nl-BE" sz="2500" b="1" dirty="0">
                <a:solidFill>
                  <a:srgbClr val="4B9291"/>
                </a:solidFill>
              </a:rPr>
              <a:t>Ferme de Lizée (2023)</a:t>
            </a:r>
          </a:p>
          <a:p>
            <a:endParaRPr lang="nl-BE" sz="2200" dirty="0"/>
          </a:p>
          <a:p>
            <a:pPr algn="just"/>
            <a:r>
              <a:rPr lang="nl-BE" sz="2000" b="1" dirty="0">
                <a:solidFill>
                  <a:srgbClr val="4B9291"/>
                </a:solidFill>
              </a:rPr>
              <a:t>Achat</a:t>
            </a:r>
            <a:r>
              <a:rPr lang="nl-BE" sz="2000" dirty="0"/>
              <a:t> : Bien est expertisé par un expert à l’achat et </a:t>
            </a:r>
            <a:r>
              <a:rPr lang="nl-BE" sz="2000" b="1" i="1" dirty="0"/>
              <a:t>après 3 ans </a:t>
            </a:r>
            <a:r>
              <a:rPr lang="nl-BE" sz="2000" dirty="0"/>
              <a:t>pour intégrer toutes les améliorations du bien. </a:t>
            </a:r>
            <a:r>
              <a:rPr lang="nl-BE" sz="2000" b="1" i="1" dirty="0"/>
              <a:t>Droit de superficie sur 99 ans </a:t>
            </a:r>
            <a:r>
              <a:rPr lang="nl-BE" sz="2000" dirty="0"/>
              <a:t>et les habitants paient un “canon”). La </a:t>
            </a:r>
            <a:r>
              <a:rPr lang="nl-BE" sz="2000" b="1" i="1" dirty="0"/>
              <a:t>Fondation privée </a:t>
            </a:r>
            <a:r>
              <a:rPr lang="nl-BE" sz="2000" dirty="0"/>
              <a:t>achète le terrain, ce qui diminue les emprunts hypo privés pour les logements.</a:t>
            </a:r>
          </a:p>
          <a:p>
            <a:pPr algn="just"/>
            <a:endParaRPr lang="nl-BE" sz="2000" dirty="0"/>
          </a:p>
          <a:p>
            <a:pPr algn="just"/>
            <a:r>
              <a:rPr lang="nl-BE" sz="2000" b="1" dirty="0">
                <a:solidFill>
                  <a:srgbClr val="4B9291"/>
                </a:solidFill>
              </a:rPr>
              <a:t>Revente</a:t>
            </a:r>
            <a:r>
              <a:rPr lang="nl-BE" sz="2000" dirty="0"/>
              <a:t> : àpd 5% de plus-value du bien, 1,36% est capté, puis 1,36% par pourcent supplémentaire. Plus la plus-value augmente, plus la capture de la plus-value augmente.</a:t>
            </a:r>
          </a:p>
          <a:p>
            <a:pPr algn="just"/>
            <a:r>
              <a:rPr lang="nl-BE" sz="2000" dirty="0"/>
              <a:t>50% de la capture reviendra à la </a:t>
            </a:r>
            <a:r>
              <a:rPr lang="nl-BE" sz="2000" b="1" dirty="0"/>
              <a:t>Fondation</a:t>
            </a:r>
            <a:r>
              <a:rPr lang="nl-BE" sz="2000" dirty="0"/>
              <a:t> et 50% ira aux </a:t>
            </a:r>
            <a:r>
              <a:rPr lang="nl-BE" sz="2000" b="1" dirty="0"/>
              <a:t>nouveaux acquéreurs. </a:t>
            </a:r>
            <a:r>
              <a:rPr lang="nl-BE" sz="2000" dirty="0"/>
              <a:t>Le vendeur touchera la différence entre le prix de revente et ce qui est capté par la Fondation privée.</a:t>
            </a:r>
          </a:p>
        </p:txBody>
      </p:sp>
      <p:sp>
        <p:nvSpPr>
          <p:cNvPr id="3" name="Espace réservé du numéro de diapositive 2">
            <a:extLst>
              <a:ext uri="{FF2B5EF4-FFF2-40B4-BE49-F238E27FC236}">
                <a16:creationId xmlns:a16="http://schemas.microsoft.com/office/drawing/2014/main" id="{98CFF8D8-F7B8-9641-B999-DACFE4562520}"/>
              </a:ext>
            </a:extLst>
          </p:cNvPr>
          <p:cNvSpPr>
            <a:spLocks noGrp="1"/>
          </p:cNvSpPr>
          <p:nvPr>
            <p:ph type="sldNum" sz="quarter" idx="12"/>
          </p:nvPr>
        </p:nvSpPr>
        <p:spPr/>
        <p:txBody>
          <a:bodyPr/>
          <a:lstStyle/>
          <a:p>
            <a:fld id="{244820E8-2607-7646-824C-9270DEC13EF3}" type="slidenum">
              <a:rPr lang="fr-FR" smtClean="0"/>
              <a:pPr/>
              <a:t>14</a:t>
            </a:fld>
            <a:endParaRPr lang="fr-FR"/>
          </a:p>
        </p:txBody>
      </p:sp>
    </p:spTree>
    <p:extLst>
      <p:ext uri="{BB962C8B-B14F-4D97-AF65-F5344CB8AC3E}">
        <p14:creationId xmlns:p14="http://schemas.microsoft.com/office/powerpoint/2010/main" val="1666631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B3210B-3A27-2B48-AD15-F0D858BEFF89}"/>
              </a:ext>
            </a:extLst>
          </p:cNvPr>
          <p:cNvSpPr>
            <a:spLocks noGrp="1"/>
          </p:cNvSpPr>
          <p:nvPr>
            <p:ph type="title"/>
          </p:nvPr>
        </p:nvSpPr>
        <p:spPr/>
        <p:txBody>
          <a:bodyPr/>
          <a:lstStyle/>
          <a:p>
            <a:r>
              <a:rPr lang="nl-BE" dirty="0">
                <a:solidFill>
                  <a:srgbClr val="4B9291"/>
                </a:solidFill>
              </a:rPr>
              <a:t>Modèle anti-spéculatif</a:t>
            </a:r>
            <a:endParaRPr lang="fr-FR" dirty="0">
              <a:solidFill>
                <a:srgbClr val="4B9291"/>
              </a:solidFill>
            </a:endParaRPr>
          </a:p>
        </p:txBody>
      </p:sp>
      <p:pic>
        <p:nvPicPr>
          <p:cNvPr id="5" name="Image 4">
            <a:extLst>
              <a:ext uri="{FF2B5EF4-FFF2-40B4-BE49-F238E27FC236}">
                <a16:creationId xmlns:a16="http://schemas.microsoft.com/office/drawing/2014/main" id="{DB01F83F-B22D-3846-8A85-E1CD7782A233}"/>
              </a:ext>
            </a:extLst>
          </p:cNvPr>
          <p:cNvPicPr>
            <a:picLocks noChangeAspect="1"/>
          </p:cNvPicPr>
          <p:nvPr/>
        </p:nvPicPr>
        <p:blipFill>
          <a:blip r:embed="rId2"/>
          <a:stretch>
            <a:fillRect/>
          </a:stretch>
        </p:blipFill>
        <p:spPr>
          <a:xfrm>
            <a:off x="197887" y="1737361"/>
            <a:ext cx="8793946" cy="4921856"/>
          </a:xfrm>
          <a:prstGeom prst="rect">
            <a:avLst/>
          </a:prstGeom>
        </p:spPr>
      </p:pic>
      <p:sp>
        <p:nvSpPr>
          <p:cNvPr id="6" name="Espace réservé du numéro de diapositive 5">
            <a:extLst>
              <a:ext uri="{FF2B5EF4-FFF2-40B4-BE49-F238E27FC236}">
                <a16:creationId xmlns:a16="http://schemas.microsoft.com/office/drawing/2014/main" id="{AB9EC441-FF9D-E34A-9BD8-33C9F7CB8C23}"/>
              </a:ext>
            </a:extLst>
          </p:cNvPr>
          <p:cNvSpPr>
            <a:spLocks noGrp="1"/>
          </p:cNvSpPr>
          <p:nvPr>
            <p:ph type="sldNum" sz="quarter" idx="12"/>
          </p:nvPr>
        </p:nvSpPr>
        <p:spPr/>
        <p:txBody>
          <a:bodyPr/>
          <a:lstStyle/>
          <a:p>
            <a:fld id="{244820E8-2607-7646-824C-9270DEC13EF3}" type="slidenum">
              <a:rPr lang="fr-FR" smtClean="0"/>
              <a:pPr/>
              <a:t>15</a:t>
            </a:fld>
            <a:endParaRPr lang="fr-FR"/>
          </a:p>
        </p:txBody>
      </p:sp>
    </p:spTree>
    <p:extLst>
      <p:ext uri="{BB962C8B-B14F-4D97-AF65-F5344CB8AC3E}">
        <p14:creationId xmlns:p14="http://schemas.microsoft.com/office/powerpoint/2010/main" val="206932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B3210B-3A27-2B48-AD15-F0D858BEFF89}"/>
              </a:ext>
            </a:extLst>
          </p:cNvPr>
          <p:cNvSpPr>
            <a:spLocks noGrp="1"/>
          </p:cNvSpPr>
          <p:nvPr>
            <p:ph type="title"/>
          </p:nvPr>
        </p:nvSpPr>
        <p:spPr/>
        <p:txBody>
          <a:bodyPr>
            <a:normAutofit/>
          </a:bodyPr>
          <a:lstStyle/>
          <a:p>
            <a:r>
              <a:rPr lang="nl-BE" sz="4000" dirty="0">
                <a:solidFill>
                  <a:srgbClr val="4B9291"/>
                </a:solidFill>
              </a:rPr>
              <a:t>Avec un montage juridique hybride et des modèles de gouvernance</a:t>
            </a:r>
            <a:endParaRPr lang="fr-FR" sz="4000" dirty="0">
              <a:solidFill>
                <a:srgbClr val="4B9291"/>
              </a:solidFill>
            </a:endParaRPr>
          </a:p>
        </p:txBody>
      </p:sp>
      <p:pic>
        <p:nvPicPr>
          <p:cNvPr id="4" name="Image 3">
            <a:extLst>
              <a:ext uri="{FF2B5EF4-FFF2-40B4-BE49-F238E27FC236}">
                <a16:creationId xmlns:a16="http://schemas.microsoft.com/office/drawing/2014/main" id="{DE43DAE2-DC75-9F45-88C3-32838CF83C9B}"/>
              </a:ext>
            </a:extLst>
          </p:cNvPr>
          <p:cNvPicPr>
            <a:picLocks noChangeAspect="1"/>
          </p:cNvPicPr>
          <p:nvPr/>
        </p:nvPicPr>
        <p:blipFill>
          <a:blip r:embed="rId2"/>
          <a:stretch>
            <a:fillRect/>
          </a:stretch>
        </p:blipFill>
        <p:spPr>
          <a:xfrm>
            <a:off x="995900" y="1737361"/>
            <a:ext cx="7257553" cy="4952424"/>
          </a:xfrm>
          <a:prstGeom prst="rect">
            <a:avLst/>
          </a:prstGeom>
        </p:spPr>
      </p:pic>
      <p:sp>
        <p:nvSpPr>
          <p:cNvPr id="6" name="Espace réservé du numéro de diapositive 5">
            <a:extLst>
              <a:ext uri="{FF2B5EF4-FFF2-40B4-BE49-F238E27FC236}">
                <a16:creationId xmlns:a16="http://schemas.microsoft.com/office/drawing/2014/main" id="{493AFAB1-E6B6-F041-9CBB-3C7187FD2F22}"/>
              </a:ext>
            </a:extLst>
          </p:cNvPr>
          <p:cNvSpPr>
            <a:spLocks noGrp="1"/>
          </p:cNvSpPr>
          <p:nvPr>
            <p:ph type="sldNum" sz="quarter" idx="12"/>
          </p:nvPr>
        </p:nvSpPr>
        <p:spPr/>
        <p:txBody>
          <a:bodyPr/>
          <a:lstStyle/>
          <a:p>
            <a:fld id="{244820E8-2607-7646-824C-9270DEC13EF3}" type="slidenum">
              <a:rPr lang="fr-FR" smtClean="0"/>
              <a:pPr/>
              <a:t>16</a:t>
            </a:fld>
            <a:endParaRPr lang="fr-FR"/>
          </a:p>
        </p:txBody>
      </p:sp>
    </p:spTree>
    <p:extLst>
      <p:ext uri="{BB962C8B-B14F-4D97-AF65-F5344CB8AC3E}">
        <p14:creationId xmlns:p14="http://schemas.microsoft.com/office/powerpoint/2010/main" val="4017295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8B7CFC-A9C3-AC48-8774-1DF09BF8C32B}"/>
              </a:ext>
            </a:extLst>
          </p:cNvPr>
          <p:cNvSpPr>
            <a:spLocks noGrp="1"/>
          </p:cNvSpPr>
          <p:nvPr>
            <p:ph type="title"/>
          </p:nvPr>
        </p:nvSpPr>
        <p:spPr/>
        <p:txBody>
          <a:bodyPr/>
          <a:lstStyle/>
          <a:p>
            <a:r>
              <a:rPr lang="nl-BE" dirty="0">
                <a:solidFill>
                  <a:srgbClr val="4B9291"/>
                </a:solidFill>
              </a:rPr>
              <a:t>Un Cadre juridique spécifique</a:t>
            </a:r>
            <a:endParaRPr lang="fr-FR" dirty="0">
              <a:solidFill>
                <a:srgbClr val="4B9291"/>
              </a:solidFill>
            </a:endParaRPr>
          </a:p>
        </p:txBody>
      </p:sp>
      <p:sp>
        <p:nvSpPr>
          <p:cNvPr id="3" name="Espace réservé du contenu 2">
            <a:extLst>
              <a:ext uri="{FF2B5EF4-FFF2-40B4-BE49-F238E27FC236}">
                <a16:creationId xmlns:a16="http://schemas.microsoft.com/office/drawing/2014/main" id="{668B067D-1A93-C140-BF4D-B21E405BD306}"/>
              </a:ext>
            </a:extLst>
          </p:cNvPr>
          <p:cNvSpPr>
            <a:spLocks noGrp="1"/>
          </p:cNvSpPr>
          <p:nvPr>
            <p:ph idx="1"/>
          </p:nvPr>
        </p:nvSpPr>
        <p:spPr>
          <a:xfrm>
            <a:off x="822959" y="1845734"/>
            <a:ext cx="7543801" cy="867649"/>
          </a:xfrm>
        </p:spPr>
        <p:txBody>
          <a:bodyPr/>
          <a:lstStyle/>
          <a:p>
            <a:pPr algn="ctr"/>
            <a:r>
              <a:rPr lang="nl-BE" b="1" dirty="0">
                <a:solidFill>
                  <a:schemeClr val="tx1"/>
                </a:solidFill>
              </a:rPr>
              <a:t>Droit d’emphythéose et Droit de superficie </a:t>
            </a:r>
            <a:r>
              <a:rPr lang="nl-BE" b="1" dirty="0">
                <a:solidFill>
                  <a:schemeClr val="tx1"/>
                </a:solidFill>
                <a:sym typeface="Wingdings" pitchFamily="2" charset="2"/>
              </a:rPr>
              <a:t> Droits “démembrés”</a:t>
            </a:r>
            <a:endParaRPr lang="nl-BE" b="1" dirty="0">
              <a:solidFill>
                <a:schemeClr val="tx1"/>
              </a:solidFill>
            </a:endParaRPr>
          </a:p>
          <a:p>
            <a:pPr algn="ctr"/>
            <a:r>
              <a:rPr lang="nl-BE" b="1" dirty="0">
                <a:solidFill>
                  <a:schemeClr val="tx1"/>
                </a:solidFill>
              </a:rPr>
              <a:t>(&lt; 1824 – Réforme du droit des Biens en 2020)</a:t>
            </a:r>
          </a:p>
        </p:txBody>
      </p:sp>
      <p:sp>
        <p:nvSpPr>
          <p:cNvPr id="4" name="Rectangle 3">
            <a:extLst>
              <a:ext uri="{FF2B5EF4-FFF2-40B4-BE49-F238E27FC236}">
                <a16:creationId xmlns:a16="http://schemas.microsoft.com/office/drawing/2014/main" id="{EDDCB4C1-AEED-974F-AD0D-B4E7470B6DB6}"/>
              </a:ext>
            </a:extLst>
          </p:cNvPr>
          <p:cNvSpPr/>
          <p:nvPr/>
        </p:nvSpPr>
        <p:spPr>
          <a:xfrm>
            <a:off x="591239" y="5873919"/>
            <a:ext cx="7861853" cy="369332"/>
          </a:xfrm>
          <a:prstGeom prst="rect">
            <a:avLst/>
          </a:prstGeom>
        </p:spPr>
        <p:txBody>
          <a:bodyPr wrap="square">
            <a:spAutoFit/>
          </a:bodyPr>
          <a:lstStyle/>
          <a:p>
            <a:r>
              <a:rPr lang="nl-BE" dirty="0"/>
              <a:t>Loi du 04-02-2020 portant le livre 3 “</a:t>
            </a:r>
            <a:r>
              <a:rPr lang="nl-BE" b="1" dirty="0"/>
              <a:t>les biens</a:t>
            </a:r>
            <a:r>
              <a:rPr lang="nl-BE" dirty="0"/>
              <a:t>” du </a:t>
            </a:r>
            <a:r>
              <a:rPr lang="nl-BE" b="1" dirty="0"/>
              <a:t>Code Civil</a:t>
            </a:r>
            <a:r>
              <a:rPr lang="nl-BE" dirty="0"/>
              <a:t>, M.B., 17 mars 2020</a:t>
            </a:r>
          </a:p>
        </p:txBody>
      </p:sp>
      <p:sp>
        <p:nvSpPr>
          <p:cNvPr id="8" name="ZoneTexte 7">
            <a:extLst>
              <a:ext uri="{FF2B5EF4-FFF2-40B4-BE49-F238E27FC236}">
                <a16:creationId xmlns:a16="http://schemas.microsoft.com/office/drawing/2014/main" id="{9CD45643-AB20-CD42-A01E-698BA5526626}"/>
              </a:ext>
            </a:extLst>
          </p:cNvPr>
          <p:cNvSpPr txBox="1"/>
          <p:nvPr/>
        </p:nvSpPr>
        <p:spPr>
          <a:xfrm>
            <a:off x="6195853" y="4082289"/>
            <a:ext cx="1066318" cy="1631216"/>
          </a:xfrm>
          <a:prstGeom prst="rect">
            <a:avLst/>
          </a:prstGeom>
          <a:noFill/>
        </p:spPr>
        <p:txBody>
          <a:bodyPr wrap="none" rtlCol="0">
            <a:spAutoFit/>
          </a:bodyPr>
          <a:lstStyle/>
          <a:p>
            <a:pPr algn="ctr"/>
            <a:r>
              <a:rPr lang="nl-BE" sz="2000" b="1" i="1" dirty="0"/>
              <a:t>Sur-sol</a:t>
            </a:r>
          </a:p>
          <a:p>
            <a:pPr algn="ctr"/>
            <a:endParaRPr lang="nl-BE" sz="2000" b="1" i="1" dirty="0"/>
          </a:p>
          <a:p>
            <a:pPr algn="ctr"/>
            <a:r>
              <a:rPr lang="nl-BE" sz="2000" b="1" i="1" dirty="0"/>
              <a:t>Sol</a:t>
            </a:r>
          </a:p>
          <a:p>
            <a:pPr algn="ctr"/>
            <a:endParaRPr lang="nl-BE" sz="2000" b="1" i="1" dirty="0"/>
          </a:p>
          <a:p>
            <a:pPr algn="ctr"/>
            <a:r>
              <a:rPr lang="nl-BE" sz="2000" b="1" i="1" dirty="0"/>
              <a:t>Sous-sol</a:t>
            </a:r>
            <a:endParaRPr lang="fr-FR" sz="2000" b="1" i="1" dirty="0"/>
          </a:p>
        </p:txBody>
      </p:sp>
      <p:pic>
        <p:nvPicPr>
          <p:cNvPr id="9" name="Image 5">
            <a:extLst>
              <a:ext uri="{FF2B5EF4-FFF2-40B4-BE49-F238E27FC236}">
                <a16:creationId xmlns:a16="http://schemas.microsoft.com/office/drawing/2014/main" id="{D26F929B-59BB-F547-9852-D0C924374633}"/>
              </a:ext>
            </a:extLst>
          </p:cNvPr>
          <p:cNvPicPr>
            <a:picLocks noChangeAspect="1"/>
          </p:cNvPicPr>
          <p:nvPr/>
        </p:nvPicPr>
        <p:blipFill>
          <a:blip r:embed="rId2" cstate="print"/>
          <a:srcRect/>
          <a:stretch>
            <a:fillRect/>
          </a:stretch>
        </p:blipFill>
        <p:spPr bwMode="auto">
          <a:xfrm>
            <a:off x="2993865" y="2821756"/>
            <a:ext cx="3201988" cy="2990442"/>
          </a:xfrm>
          <a:prstGeom prst="rect">
            <a:avLst/>
          </a:prstGeom>
          <a:noFill/>
          <a:ln w="9525">
            <a:noFill/>
            <a:miter lim="800000"/>
            <a:headEnd/>
            <a:tailEnd/>
          </a:ln>
        </p:spPr>
      </p:pic>
      <p:pic>
        <p:nvPicPr>
          <p:cNvPr id="10" name="Image 9" descr="Capture d’écran 2017-03-19 à 17.38.20.png">
            <a:extLst>
              <a:ext uri="{FF2B5EF4-FFF2-40B4-BE49-F238E27FC236}">
                <a16:creationId xmlns:a16="http://schemas.microsoft.com/office/drawing/2014/main" id="{3BD3D0A8-20A0-3748-BB7C-2497B56F0D99}"/>
              </a:ext>
            </a:extLst>
          </p:cNvPr>
          <p:cNvPicPr>
            <a:picLocks noChangeAspect="1"/>
          </p:cNvPicPr>
          <p:nvPr/>
        </p:nvPicPr>
        <p:blipFill>
          <a:blip r:embed="rId3"/>
          <a:stretch>
            <a:fillRect/>
          </a:stretch>
        </p:blipFill>
        <p:spPr>
          <a:xfrm>
            <a:off x="591239" y="3346666"/>
            <a:ext cx="1794455" cy="1893969"/>
          </a:xfrm>
          <a:prstGeom prst="rect">
            <a:avLst/>
          </a:prstGeom>
        </p:spPr>
      </p:pic>
      <p:sp>
        <p:nvSpPr>
          <p:cNvPr id="11" name="Espace réservé du numéro de diapositive 10">
            <a:extLst>
              <a:ext uri="{FF2B5EF4-FFF2-40B4-BE49-F238E27FC236}">
                <a16:creationId xmlns:a16="http://schemas.microsoft.com/office/drawing/2014/main" id="{AE05968D-5DD6-1146-8788-E55F0E41E0CD}"/>
              </a:ext>
            </a:extLst>
          </p:cNvPr>
          <p:cNvSpPr>
            <a:spLocks noGrp="1"/>
          </p:cNvSpPr>
          <p:nvPr>
            <p:ph type="sldNum" sz="quarter" idx="12"/>
          </p:nvPr>
        </p:nvSpPr>
        <p:spPr/>
        <p:txBody>
          <a:bodyPr/>
          <a:lstStyle/>
          <a:p>
            <a:fld id="{244820E8-2607-7646-824C-9270DEC13EF3}" type="slidenum">
              <a:rPr lang="fr-FR" smtClean="0"/>
              <a:pPr/>
              <a:t>17</a:t>
            </a:fld>
            <a:endParaRPr lang="fr-FR"/>
          </a:p>
        </p:txBody>
      </p:sp>
    </p:spTree>
    <p:extLst>
      <p:ext uri="{BB962C8B-B14F-4D97-AF65-F5344CB8AC3E}">
        <p14:creationId xmlns:p14="http://schemas.microsoft.com/office/powerpoint/2010/main" val="1601240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8B7CFC-A9C3-AC48-8774-1DF09BF8C32B}"/>
              </a:ext>
            </a:extLst>
          </p:cNvPr>
          <p:cNvSpPr>
            <a:spLocks noGrp="1"/>
          </p:cNvSpPr>
          <p:nvPr>
            <p:ph type="title"/>
          </p:nvPr>
        </p:nvSpPr>
        <p:spPr/>
        <p:txBody>
          <a:bodyPr/>
          <a:lstStyle/>
          <a:p>
            <a:r>
              <a:rPr lang="nl-BE" dirty="0"/>
              <a:t>Un Cadre juridique spécifique</a:t>
            </a:r>
            <a:endParaRPr lang="fr-FR" dirty="0"/>
          </a:p>
        </p:txBody>
      </p:sp>
      <p:graphicFrame>
        <p:nvGraphicFramePr>
          <p:cNvPr id="6" name="Tableau 5">
            <a:extLst>
              <a:ext uri="{FF2B5EF4-FFF2-40B4-BE49-F238E27FC236}">
                <a16:creationId xmlns:a16="http://schemas.microsoft.com/office/drawing/2014/main" id="{9854F6A5-FD3F-0543-A760-D849314395FD}"/>
              </a:ext>
            </a:extLst>
          </p:cNvPr>
          <p:cNvGraphicFramePr>
            <a:graphicFrameLocks noGrp="1"/>
          </p:cNvGraphicFramePr>
          <p:nvPr>
            <p:extLst>
              <p:ext uri="{D42A27DB-BD31-4B8C-83A1-F6EECF244321}">
                <p14:modId xmlns:p14="http://schemas.microsoft.com/office/powerpoint/2010/main" val="66877675"/>
              </p:ext>
            </p:extLst>
          </p:nvPr>
        </p:nvGraphicFramePr>
        <p:xfrm>
          <a:off x="429491" y="1754477"/>
          <a:ext cx="8285018" cy="4613551"/>
        </p:xfrm>
        <a:graphic>
          <a:graphicData uri="http://schemas.openxmlformats.org/drawingml/2006/table">
            <a:tbl>
              <a:tblPr firstRow="1" bandRow="1">
                <a:tableStyleId>{5C22544A-7EE6-4342-B048-85BDC9FD1C3A}</a:tableStyleId>
              </a:tblPr>
              <a:tblGrid>
                <a:gridCol w="4851623">
                  <a:extLst>
                    <a:ext uri="{9D8B030D-6E8A-4147-A177-3AD203B41FA5}">
                      <a16:colId xmlns:a16="http://schemas.microsoft.com/office/drawing/2014/main" val="1828756427"/>
                    </a:ext>
                  </a:extLst>
                </a:gridCol>
                <a:gridCol w="3433395">
                  <a:extLst>
                    <a:ext uri="{9D8B030D-6E8A-4147-A177-3AD203B41FA5}">
                      <a16:colId xmlns:a16="http://schemas.microsoft.com/office/drawing/2014/main" val="1045086204"/>
                    </a:ext>
                  </a:extLst>
                </a:gridCol>
              </a:tblGrid>
              <a:tr h="498751">
                <a:tc>
                  <a:txBody>
                    <a:bodyPr/>
                    <a:lstStyle/>
                    <a:p>
                      <a:r>
                        <a:rPr lang="nl-BE" dirty="0"/>
                        <a:t>EMPHYTEOSE (art. 3167)</a:t>
                      </a:r>
                      <a:endParaRPr lang="fr-FR" dirty="0"/>
                    </a:p>
                  </a:txBody>
                  <a:tcPr/>
                </a:tc>
                <a:tc>
                  <a:txBody>
                    <a:bodyPr/>
                    <a:lstStyle/>
                    <a:p>
                      <a:r>
                        <a:rPr lang="nl-BE" dirty="0"/>
                        <a:t>SUPERFICIE (art. 3177)</a:t>
                      </a:r>
                      <a:endParaRPr lang="fr-FR" dirty="0"/>
                    </a:p>
                  </a:txBody>
                  <a:tcPr/>
                </a:tc>
                <a:extLst>
                  <a:ext uri="{0D108BD9-81ED-4DB2-BD59-A6C34878D82A}">
                    <a16:rowId xmlns:a16="http://schemas.microsoft.com/office/drawing/2014/main" val="1827596761"/>
                  </a:ext>
                </a:extLst>
              </a:tr>
              <a:tr h="498751">
                <a:tc>
                  <a:txBody>
                    <a:bodyPr/>
                    <a:lstStyle/>
                    <a:p>
                      <a:r>
                        <a:rPr lang="nl-BE" dirty="0"/>
                        <a:t>Déf = </a:t>
                      </a:r>
                      <a:r>
                        <a:rPr lang="nl-BE" b="1" i="1" dirty="0"/>
                        <a:t>Droit réel d’usage </a:t>
                      </a:r>
                      <a:r>
                        <a:rPr lang="nl-BE" i="1" dirty="0"/>
                        <a:t>qui confère un plein usage et une pleine jouissance d’un immeuble</a:t>
                      </a:r>
                      <a:endParaRPr lang="fr-FR" i="1" dirty="0"/>
                    </a:p>
                  </a:txBody>
                  <a:tcPr/>
                </a:tc>
                <a:tc>
                  <a:txBody>
                    <a:bodyPr/>
                    <a:lstStyle/>
                    <a:p>
                      <a:r>
                        <a:rPr lang="nl-BE" dirty="0"/>
                        <a:t>Déf = </a:t>
                      </a:r>
                      <a:r>
                        <a:rPr lang="nl-BE" b="1" i="1" dirty="0"/>
                        <a:t>Droit réel d’usage </a:t>
                      </a:r>
                      <a:r>
                        <a:rPr lang="nl-BE" i="1" dirty="0"/>
                        <a:t>qui confère la propriété de volumes, bâtis ou non, en tout ou en partie, sur, au-dessus ou en-dessous du fonds d’autrui, aux fins d’y avoir tous ouvrages ou plantations.</a:t>
                      </a:r>
                      <a:endParaRPr lang="fr-FR" i="1" dirty="0"/>
                    </a:p>
                  </a:txBody>
                  <a:tcPr/>
                </a:tc>
                <a:extLst>
                  <a:ext uri="{0D108BD9-81ED-4DB2-BD59-A6C34878D82A}">
                    <a16:rowId xmlns:a16="http://schemas.microsoft.com/office/drawing/2014/main" val="2699671294"/>
                  </a:ext>
                </a:extLst>
              </a:tr>
              <a:tr h="498751">
                <a:tc>
                  <a:txBody>
                    <a:bodyPr/>
                    <a:lstStyle/>
                    <a:p>
                      <a:r>
                        <a:rPr lang="nl-BE" dirty="0"/>
                        <a:t>L’emphytéote bénéficie d’un “</a:t>
                      </a:r>
                      <a:r>
                        <a:rPr lang="nl-BE" b="1" dirty="0"/>
                        <a:t>plein usage</a:t>
                      </a:r>
                      <a:r>
                        <a:rPr lang="nl-BE" dirty="0"/>
                        <a:t>” temporaire – la destination du bien peut être modifiée, </a:t>
                      </a:r>
                      <a:r>
                        <a:rPr lang="nl-BE" dirty="0">
                          <a:solidFill>
                            <a:schemeClr val="tx1"/>
                          </a:solidFill>
                        </a:rPr>
                        <a:t>sauf clause contraire.</a:t>
                      </a:r>
                      <a:r>
                        <a:rPr lang="nl-BE" baseline="0" dirty="0">
                          <a:solidFill>
                            <a:schemeClr val="tx1"/>
                          </a:solidFill>
                        </a:rPr>
                        <a:t> L’emphytéote ne peut pas diminuer la valeur du bien (sous réserve de l’usure normale, de la vétusté ou d’un cas de force majeure)</a:t>
                      </a:r>
                      <a:endParaRPr lang="fr-FR" dirty="0">
                        <a:solidFill>
                          <a:schemeClr val="tx1"/>
                        </a:solidFill>
                      </a:endParaRPr>
                    </a:p>
                  </a:txBody>
                  <a:tcPr/>
                </a:tc>
                <a:tc>
                  <a:txBody>
                    <a:bodyPr/>
                    <a:lstStyle/>
                    <a:p>
                      <a:r>
                        <a:rPr lang="nl-BE" dirty="0"/>
                        <a:t>Le superficiaire bénéficie d’un “</a:t>
                      </a:r>
                      <a:r>
                        <a:rPr lang="nl-BE" b="1" dirty="0"/>
                        <a:t>droit de propriété</a:t>
                      </a:r>
                      <a:r>
                        <a:rPr lang="nl-BE" dirty="0"/>
                        <a:t>” temporaire – la destination du bien peut être modifiée</a:t>
                      </a:r>
                      <a:endParaRPr lang="fr-FR" dirty="0"/>
                    </a:p>
                  </a:txBody>
                  <a:tcPr/>
                </a:tc>
                <a:extLst>
                  <a:ext uri="{0D108BD9-81ED-4DB2-BD59-A6C34878D82A}">
                    <a16:rowId xmlns:a16="http://schemas.microsoft.com/office/drawing/2014/main" val="2933962638"/>
                  </a:ext>
                </a:extLst>
              </a:tr>
              <a:tr h="498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15 à 99 ans </a:t>
                      </a:r>
                      <a:r>
                        <a:rPr lang="nl-BE" dirty="0"/>
                        <a:t>– canon non obligatoire et qui peut être gratuit</a:t>
                      </a:r>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0 à 99 ans </a:t>
                      </a:r>
                      <a:r>
                        <a:rPr lang="nl-BE" dirty="0"/>
                        <a:t>– à titre onéreux ou gratuit – </a:t>
                      </a:r>
                      <a:endParaRPr lang="fr-FR" dirty="0"/>
                    </a:p>
                  </a:txBody>
                  <a:tcPr/>
                </a:tc>
                <a:extLst>
                  <a:ext uri="{0D108BD9-81ED-4DB2-BD59-A6C34878D82A}">
                    <a16:rowId xmlns:a16="http://schemas.microsoft.com/office/drawing/2014/main" val="3497415785"/>
                  </a:ext>
                </a:extLst>
              </a:tr>
            </a:tbl>
          </a:graphicData>
        </a:graphic>
      </p:graphicFrame>
      <p:sp>
        <p:nvSpPr>
          <p:cNvPr id="7" name="Espace réservé du numéro de diapositive 6">
            <a:extLst>
              <a:ext uri="{FF2B5EF4-FFF2-40B4-BE49-F238E27FC236}">
                <a16:creationId xmlns:a16="http://schemas.microsoft.com/office/drawing/2014/main" id="{00F3505B-E99B-B643-B68A-A590CEB0ED9F}"/>
              </a:ext>
            </a:extLst>
          </p:cNvPr>
          <p:cNvSpPr>
            <a:spLocks noGrp="1"/>
          </p:cNvSpPr>
          <p:nvPr>
            <p:ph type="sldNum" sz="quarter" idx="12"/>
          </p:nvPr>
        </p:nvSpPr>
        <p:spPr/>
        <p:txBody>
          <a:bodyPr/>
          <a:lstStyle/>
          <a:p>
            <a:fld id="{244820E8-2607-7646-824C-9270DEC13EF3}" type="slidenum">
              <a:rPr lang="fr-FR" smtClean="0"/>
              <a:pPr/>
              <a:t>18</a:t>
            </a:fld>
            <a:endParaRPr lang="fr-FR"/>
          </a:p>
        </p:txBody>
      </p:sp>
    </p:spTree>
    <p:extLst>
      <p:ext uri="{BB962C8B-B14F-4D97-AF65-F5344CB8AC3E}">
        <p14:creationId xmlns:p14="http://schemas.microsoft.com/office/powerpoint/2010/main" val="599427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8B7CFC-A9C3-AC48-8774-1DF09BF8C32B}"/>
              </a:ext>
            </a:extLst>
          </p:cNvPr>
          <p:cNvSpPr>
            <a:spLocks noGrp="1"/>
          </p:cNvSpPr>
          <p:nvPr>
            <p:ph type="title"/>
          </p:nvPr>
        </p:nvSpPr>
        <p:spPr/>
        <p:txBody>
          <a:bodyPr/>
          <a:lstStyle/>
          <a:p>
            <a:r>
              <a:rPr lang="nl-BE" dirty="0"/>
              <a:t>Un Cadre juridique spécifique</a:t>
            </a:r>
            <a:endParaRPr lang="fr-FR" dirty="0"/>
          </a:p>
        </p:txBody>
      </p:sp>
      <p:graphicFrame>
        <p:nvGraphicFramePr>
          <p:cNvPr id="6" name="Tableau 5">
            <a:extLst>
              <a:ext uri="{FF2B5EF4-FFF2-40B4-BE49-F238E27FC236}">
                <a16:creationId xmlns:a16="http://schemas.microsoft.com/office/drawing/2014/main" id="{9854F6A5-FD3F-0543-A760-D849314395FD}"/>
              </a:ext>
            </a:extLst>
          </p:cNvPr>
          <p:cNvGraphicFramePr>
            <a:graphicFrameLocks noGrp="1"/>
          </p:cNvGraphicFramePr>
          <p:nvPr>
            <p:extLst>
              <p:ext uri="{D42A27DB-BD31-4B8C-83A1-F6EECF244321}">
                <p14:modId xmlns:p14="http://schemas.microsoft.com/office/powerpoint/2010/main" val="3859898250"/>
              </p:ext>
            </p:extLst>
          </p:nvPr>
        </p:nvGraphicFramePr>
        <p:xfrm>
          <a:off x="452351" y="566075"/>
          <a:ext cx="8285018" cy="5893711"/>
        </p:xfrm>
        <a:graphic>
          <a:graphicData uri="http://schemas.openxmlformats.org/drawingml/2006/table">
            <a:tbl>
              <a:tblPr firstRow="1" bandRow="1">
                <a:tableStyleId>{5C22544A-7EE6-4342-B048-85BDC9FD1C3A}</a:tableStyleId>
              </a:tblPr>
              <a:tblGrid>
                <a:gridCol w="4142509">
                  <a:extLst>
                    <a:ext uri="{9D8B030D-6E8A-4147-A177-3AD203B41FA5}">
                      <a16:colId xmlns:a16="http://schemas.microsoft.com/office/drawing/2014/main" val="1828756427"/>
                    </a:ext>
                  </a:extLst>
                </a:gridCol>
                <a:gridCol w="4142509">
                  <a:extLst>
                    <a:ext uri="{9D8B030D-6E8A-4147-A177-3AD203B41FA5}">
                      <a16:colId xmlns:a16="http://schemas.microsoft.com/office/drawing/2014/main" val="1045086204"/>
                    </a:ext>
                  </a:extLst>
                </a:gridCol>
              </a:tblGrid>
              <a:tr h="498751">
                <a:tc>
                  <a:txBody>
                    <a:bodyPr/>
                    <a:lstStyle/>
                    <a:p>
                      <a:r>
                        <a:rPr lang="nl-BE" dirty="0"/>
                        <a:t>EMPHYTEOSE (art. 3167)</a:t>
                      </a:r>
                      <a:endParaRPr lang="fr-FR" dirty="0"/>
                    </a:p>
                  </a:txBody>
                  <a:tcPr/>
                </a:tc>
                <a:tc>
                  <a:txBody>
                    <a:bodyPr/>
                    <a:lstStyle/>
                    <a:p>
                      <a:r>
                        <a:rPr lang="nl-BE" dirty="0"/>
                        <a:t>SUPERFICIE (art. 3177)</a:t>
                      </a:r>
                      <a:endParaRPr lang="fr-FR" dirty="0"/>
                    </a:p>
                  </a:txBody>
                  <a:tcPr/>
                </a:tc>
                <a:extLst>
                  <a:ext uri="{0D108BD9-81ED-4DB2-BD59-A6C34878D82A}">
                    <a16:rowId xmlns:a16="http://schemas.microsoft.com/office/drawing/2014/main" val="1827596761"/>
                  </a:ext>
                </a:extLst>
              </a:tr>
              <a:tr h="498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solidFill>
                            <a:schemeClr val="tx1"/>
                          </a:solidFill>
                        </a:rPr>
                        <a:t>Le droit d’emphytéose</a:t>
                      </a:r>
                      <a:r>
                        <a:rPr lang="nl-BE" baseline="0" dirty="0">
                          <a:solidFill>
                            <a:schemeClr val="tx1"/>
                          </a:solidFill>
                        </a:rPr>
                        <a:t> peut être </a:t>
                      </a:r>
                      <a:r>
                        <a:rPr lang="nl-BE" b="1" baseline="0" dirty="0">
                          <a:solidFill>
                            <a:schemeClr val="tx1"/>
                          </a:solidFill>
                        </a:rPr>
                        <a:t>prorogé</a:t>
                      </a:r>
                      <a:r>
                        <a:rPr lang="nl-BE" baseline="0" dirty="0">
                          <a:solidFill>
                            <a:schemeClr val="tx1"/>
                          </a:solidFill>
                        </a:rPr>
                        <a:t> ou </a:t>
                      </a:r>
                      <a:r>
                        <a:rPr lang="nl-BE" b="1" baseline="0" dirty="0">
                          <a:solidFill>
                            <a:schemeClr val="tx1"/>
                          </a:solidFill>
                        </a:rPr>
                        <a:t>renouvelé</a:t>
                      </a:r>
                      <a:r>
                        <a:rPr lang="nl-BE" baseline="0" dirty="0">
                          <a:solidFill>
                            <a:schemeClr val="tx1"/>
                          </a:solidFill>
                        </a:rPr>
                        <a:t> de l’accord expresse des parties, sans que sa durée totale puisse excéder 99 ans. </a:t>
                      </a:r>
                      <a:endParaRPr lang="nl-BE" strike="sngStrik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solidFill>
                            <a:schemeClr val="tx1"/>
                          </a:solidFill>
                        </a:rPr>
                        <a:t>Exception: Possibilité d’une </a:t>
                      </a:r>
                      <a:r>
                        <a:rPr lang="nl-BE" b="1" dirty="0">
                          <a:solidFill>
                            <a:schemeClr val="tx1"/>
                          </a:solidFill>
                        </a:rPr>
                        <a:t>emphytéose perpétuelle </a:t>
                      </a:r>
                      <a:r>
                        <a:rPr lang="nl-BE" dirty="0">
                          <a:solidFill>
                            <a:schemeClr val="tx1"/>
                          </a:solidFill>
                        </a:rPr>
                        <a:t>si le bien est affecté à une fin de domanialité publique = la collectivité (ex : logements sociaux ou CLT)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solidFill>
                            <a:schemeClr val="tx1"/>
                          </a:solidFill>
                        </a:rPr>
                        <a:t>Le droit de superficie</a:t>
                      </a:r>
                      <a:r>
                        <a:rPr lang="nl-BE" baseline="0" dirty="0">
                          <a:solidFill>
                            <a:schemeClr val="tx1"/>
                          </a:solidFill>
                        </a:rPr>
                        <a:t> peut être </a:t>
                      </a:r>
                      <a:r>
                        <a:rPr lang="nl-BE" b="1" baseline="0" dirty="0">
                          <a:solidFill>
                            <a:schemeClr val="tx1"/>
                          </a:solidFill>
                        </a:rPr>
                        <a:t>prorogé</a:t>
                      </a:r>
                      <a:r>
                        <a:rPr lang="nl-BE" baseline="0" dirty="0">
                          <a:solidFill>
                            <a:schemeClr val="tx1"/>
                          </a:solidFill>
                        </a:rPr>
                        <a:t> ou </a:t>
                      </a:r>
                      <a:r>
                        <a:rPr lang="nl-BE" b="1" baseline="0" dirty="0">
                          <a:solidFill>
                            <a:schemeClr val="tx1"/>
                          </a:solidFill>
                        </a:rPr>
                        <a:t>renouvelé</a:t>
                      </a:r>
                      <a:r>
                        <a:rPr lang="nl-BE" baseline="0" dirty="0">
                          <a:solidFill>
                            <a:schemeClr val="tx1"/>
                          </a:solidFill>
                        </a:rPr>
                        <a:t> de l’accord expresse des parties, sans que sa durée totale puisse excéder 99 ans. </a:t>
                      </a:r>
                      <a:endParaRPr lang="fr-FR"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rPr>
                        <a:t>Exceptions: </a:t>
                      </a:r>
                      <a:r>
                        <a:rPr lang="fr-FR" baseline="0" dirty="0">
                          <a:solidFill>
                            <a:schemeClr val="tx1"/>
                          </a:solidFill>
                        </a:rPr>
                        <a:t>Le droit de superficie peut être perpétuel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baseline="0" dirty="0">
                          <a:solidFill>
                            <a:schemeClr val="tx1"/>
                          </a:solidFill>
                        </a:rPr>
                        <a:t>Soit à des fins de domanialité publique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baseline="0" dirty="0">
                          <a:solidFill>
                            <a:schemeClr val="tx1"/>
                          </a:solidFill>
                        </a:rPr>
                        <a:t>Soit pour permettre </a:t>
                      </a:r>
                      <a:r>
                        <a:rPr lang="fr-FR" dirty="0">
                          <a:solidFill>
                            <a:schemeClr val="tx1"/>
                          </a:solidFill>
                        </a:rPr>
                        <a:t>la division en volumes d'un ensemble immobilier complexe et hétérogène </a:t>
                      </a:r>
                      <a:endParaRPr lang="fr-FR" baseline="0" dirty="0">
                        <a:solidFill>
                          <a:schemeClr val="tx1"/>
                        </a:solidFill>
                      </a:endParaRPr>
                    </a:p>
                  </a:txBody>
                  <a:tcPr/>
                </a:tc>
                <a:extLst>
                  <a:ext uri="{0D108BD9-81ED-4DB2-BD59-A6C34878D82A}">
                    <a16:rowId xmlns:a16="http://schemas.microsoft.com/office/drawing/2014/main" val="3497415785"/>
                  </a:ext>
                </a:extLst>
              </a:tr>
              <a:tr h="498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A la fin de l’emphytéose, l’emphytéote peut demander au propriétaire une indemnité pour les travaux réalisés (sur base de l’enrichissement injustifié) - </a:t>
                      </a:r>
                      <a:r>
                        <a:rPr lang="nl-BE" b="1" dirty="0"/>
                        <a:t>2%</a:t>
                      </a:r>
                      <a:r>
                        <a:rPr lang="nl-BE" dirty="0"/>
                        <a:t> de droit d’enregistrement – idem à l’acquisition.</a:t>
                      </a:r>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A la fin de la superficie, le superficiaire peut demander une indemnité pour les travaux réalisés (sur base de l’enrichissement injustifié) – </a:t>
                      </a:r>
                      <a:r>
                        <a:rPr lang="nl-BE" b="1" dirty="0"/>
                        <a:t>12,5%</a:t>
                      </a:r>
                      <a:r>
                        <a:rPr lang="nl-BE" dirty="0"/>
                        <a:t> de taxe à la revente car </a:t>
                      </a:r>
                      <a:r>
                        <a:rPr lang="nl-BE" i="1" dirty="0"/>
                        <a:t>propriété – idem acquisition. 2% appliqués pour le moment (sous réserve de rectification par l’administration fiscale).</a:t>
                      </a:r>
                      <a:endParaRPr lang="fr-FR" i="1" dirty="0"/>
                    </a:p>
                  </a:txBody>
                  <a:tcPr/>
                </a:tc>
                <a:extLst>
                  <a:ext uri="{0D108BD9-81ED-4DB2-BD59-A6C34878D82A}">
                    <a16:rowId xmlns:a16="http://schemas.microsoft.com/office/drawing/2014/main" val="1784702079"/>
                  </a:ext>
                </a:extLst>
              </a:tr>
            </a:tbl>
          </a:graphicData>
        </a:graphic>
      </p:graphicFrame>
      <p:sp>
        <p:nvSpPr>
          <p:cNvPr id="3" name="Espace réservé du numéro de diapositive 2">
            <a:extLst>
              <a:ext uri="{FF2B5EF4-FFF2-40B4-BE49-F238E27FC236}">
                <a16:creationId xmlns:a16="http://schemas.microsoft.com/office/drawing/2014/main" id="{218D8A65-1037-6749-BEA4-980CD4BC1481}"/>
              </a:ext>
            </a:extLst>
          </p:cNvPr>
          <p:cNvSpPr>
            <a:spLocks noGrp="1"/>
          </p:cNvSpPr>
          <p:nvPr>
            <p:ph type="sldNum" sz="quarter" idx="12"/>
          </p:nvPr>
        </p:nvSpPr>
        <p:spPr/>
        <p:txBody>
          <a:bodyPr/>
          <a:lstStyle/>
          <a:p>
            <a:fld id="{244820E8-2607-7646-824C-9270DEC13EF3}" type="slidenum">
              <a:rPr lang="fr-FR" smtClean="0"/>
              <a:pPr/>
              <a:t>19</a:t>
            </a:fld>
            <a:endParaRPr lang="fr-FR"/>
          </a:p>
        </p:txBody>
      </p:sp>
    </p:spTree>
    <p:extLst>
      <p:ext uri="{BB962C8B-B14F-4D97-AF65-F5344CB8AC3E}">
        <p14:creationId xmlns:p14="http://schemas.microsoft.com/office/powerpoint/2010/main" val="8871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305ACD-AC27-BD47-A6DF-5E18DEEC8F69}"/>
              </a:ext>
            </a:extLst>
          </p:cNvPr>
          <p:cNvSpPr>
            <a:spLocks noGrp="1"/>
          </p:cNvSpPr>
          <p:nvPr>
            <p:ph type="title"/>
          </p:nvPr>
        </p:nvSpPr>
        <p:spPr/>
        <p:txBody>
          <a:bodyPr/>
          <a:lstStyle/>
          <a:p>
            <a:r>
              <a:rPr lang="nl-BE" dirty="0">
                <a:solidFill>
                  <a:srgbClr val="4B9291"/>
                </a:solidFill>
              </a:rPr>
              <a:t>Petit topo de l’exposé</a:t>
            </a:r>
            <a:endParaRPr lang="fr-FR" dirty="0">
              <a:solidFill>
                <a:srgbClr val="4B9291"/>
              </a:solidFill>
            </a:endParaRPr>
          </a:p>
        </p:txBody>
      </p:sp>
      <p:sp>
        <p:nvSpPr>
          <p:cNvPr id="3" name="Espace réservé du contenu 2">
            <a:extLst>
              <a:ext uri="{FF2B5EF4-FFF2-40B4-BE49-F238E27FC236}">
                <a16:creationId xmlns:a16="http://schemas.microsoft.com/office/drawing/2014/main" id="{97EBDA8C-B312-8547-90ED-4286F3E8D7EA}"/>
              </a:ext>
            </a:extLst>
          </p:cNvPr>
          <p:cNvSpPr>
            <a:spLocks noGrp="1"/>
          </p:cNvSpPr>
          <p:nvPr>
            <p:ph idx="1"/>
          </p:nvPr>
        </p:nvSpPr>
        <p:spPr>
          <a:xfrm>
            <a:off x="822959" y="2104151"/>
            <a:ext cx="7543801" cy="3730118"/>
          </a:xfrm>
        </p:spPr>
        <p:txBody>
          <a:bodyPr>
            <a:noAutofit/>
          </a:bodyPr>
          <a:lstStyle/>
          <a:p>
            <a:r>
              <a:rPr lang="nl-BE" sz="2200" dirty="0"/>
              <a:t>Aux origines du modèle CLT</a:t>
            </a:r>
          </a:p>
          <a:p>
            <a:r>
              <a:rPr lang="nl-BE" sz="2200" dirty="0"/>
              <a:t>Les Principes de base</a:t>
            </a:r>
          </a:p>
          <a:p>
            <a:r>
              <a:rPr lang="nl-BE" sz="2200" dirty="0"/>
              <a:t>La base : Gouvernance partagée et Stewardship</a:t>
            </a:r>
          </a:p>
          <a:p>
            <a:r>
              <a:rPr lang="nl-BE" sz="2200" dirty="0"/>
              <a:t>Les incontrournables : cadre juridique et financier</a:t>
            </a:r>
          </a:p>
          <a:p>
            <a:r>
              <a:rPr lang="nl-BE" sz="2200" dirty="0"/>
              <a:t>Crise des Subprimes et modèle “en résistance” </a:t>
            </a:r>
            <a:r>
              <a:rPr lang="nl-BE" sz="2200" i="1" dirty="0"/>
              <a:t>(2008)</a:t>
            </a:r>
          </a:p>
          <a:p>
            <a:r>
              <a:rPr lang="nl-BE" sz="2200" dirty="0"/>
              <a:t>Crise climatique et “solutions” collectives </a:t>
            </a:r>
            <a:r>
              <a:rPr lang="nl-BE" sz="2200" i="1" dirty="0"/>
              <a:t>(USA)</a:t>
            </a:r>
          </a:p>
          <a:p>
            <a:r>
              <a:rPr lang="nl-BE" sz="2200" dirty="0"/>
              <a:t>La situation en Région wallonne </a:t>
            </a:r>
            <a:r>
              <a:rPr lang="nl-BE" sz="2200" i="1" dirty="0"/>
              <a:t>(2011 à aujourd’hui)</a:t>
            </a:r>
          </a:p>
          <a:p>
            <a:r>
              <a:rPr lang="nl-BE" sz="2200" dirty="0"/>
              <a:t>Quelques enjeux-clés pour notre territoire</a:t>
            </a:r>
            <a:endParaRPr lang="fr-FR" sz="2200" dirty="0"/>
          </a:p>
        </p:txBody>
      </p:sp>
      <p:sp>
        <p:nvSpPr>
          <p:cNvPr id="4" name="Espace réservé du numéro de diapositive 3">
            <a:extLst>
              <a:ext uri="{FF2B5EF4-FFF2-40B4-BE49-F238E27FC236}">
                <a16:creationId xmlns:a16="http://schemas.microsoft.com/office/drawing/2014/main" id="{C26D7FC7-E4EB-EF41-9FCF-DC544B4DCD64}"/>
              </a:ext>
            </a:extLst>
          </p:cNvPr>
          <p:cNvSpPr>
            <a:spLocks noGrp="1"/>
          </p:cNvSpPr>
          <p:nvPr>
            <p:ph type="sldNum" sz="quarter" idx="12"/>
          </p:nvPr>
        </p:nvSpPr>
        <p:spPr/>
        <p:txBody>
          <a:bodyPr/>
          <a:lstStyle/>
          <a:p>
            <a:fld id="{244820E8-2607-7646-824C-9270DEC13EF3}" type="slidenum">
              <a:rPr lang="fr-FR" smtClean="0"/>
              <a:pPr/>
              <a:t>2</a:t>
            </a:fld>
            <a:endParaRPr lang="fr-FR"/>
          </a:p>
        </p:txBody>
      </p:sp>
    </p:spTree>
    <p:extLst>
      <p:ext uri="{BB962C8B-B14F-4D97-AF65-F5344CB8AC3E}">
        <p14:creationId xmlns:p14="http://schemas.microsoft.com/office/powerpoint/2010/main" val="3039249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C20C38-DE61-3F47-B8A6-6F42FBD09DA1}"/>
              </a:ext>
            </a:extLst>
          </p:cNvPr>
          <p:cNvSpPr>
            <a:spLocks noGrp="1"/>
          </p:cNvSpPr>
          <p:nvPr>
            <p:ph type="title"/>
          </p:nvPr>
        </p:nvSpPr>
        <p:spPr/>
        <p:txBody>
          <a:bodyPr/>
          <a:lstStyle/>
          <a:p>
            <a:r>
              <a:rPr lang="nl-BE" dirty="0">
                <a:solidFill>
                  <a:srgbClr val="4B9291"/>
                </a:solidFill>
              </a:rPr>
              <a:t>Crise des Subprimes (2008)</a:t>
            </a:r>
            <a:endParaRPr lang="fr-FR" dirty="0">
              <a:solidFill>
                <a:srgbClr val="4B9291"/>
              </a:solidFill>
            </a:endParaRPr>
          </a:p>
        </p:txBody>
      </p:sp>
      <p:pic>
        <p:nvPicPr>
          <p:cNvPr id="4" name="Image 3">
            <a:extLst>
              <a:ext uri="{FF2B5EF4-FFF2-40B4-BE49-F238E27FC236}">
                <a16:creationId xmlns:a16="http://schemas.microsoft.com/office/drawing/2014/main" id="{1DA5E556-BBBE-CB4C-BE04-00F12BC0A2CB}"/>
              </a:ext>
            </a:extLst>
          </p:cNvPr>
          <p:cNvPicPr>
            <a:picLocks noChangeAspect="1"/>
          </p:cNvPicPr>
          <p:nvPr/>
        </p:nvPicPr>
        <p:blipFill>
          <a:blip r:embed="rId2"/>
          <a:stretch>
            <a:fillRect/>
          </a:stretch>
        </p:blipFill>
        <p:spPr>
          <a:xfrm>
            <a:off x="5067300" y="4625837"/>
            <a:ext cx="3299460" cy="1649730"/>
          </a:xfrm>
          <a:prstGeom prst="rect">
            <a:avLst/>
          </a:prstGeom>
        </p:spPr>
      </p:pic>
      <p:pic>
        <p:nvPicPr>
          <p:cNvPr id="6" name="Image 5">
            <a:extLst>
              <a:ext uri="{FF2B5EF4-FFF2-40B4-BE49-F238E27FC236}">
                <a16:creationId xmlns:a16="http://schemas.microsoft.com/office/drawing/2014/main" id="{CC54B7FE-7045-DD47-8E03-4BF8475C8C68}"/>
              </a:ext>
            </a:extLst>
          </p:cNvPr>
          <p:cNvPicPr>
            <a:picLocks noChangeAspect="1"/>
          </p:cNvPicPr>
          <p:nvPr/>
        </p:nvPicPr>
        <p:blipFill>
          <a:blip r:embed="rId3"/>
          <a:stretch>
            <a:fillRect/>
          </a:stretch>
        </p:blipFill>
        <p:spPr>
          <a:xfrm>
            <a:off x="6100639" y="2892444"/>
            <a:ext cx="2266121" cy="1591346"/>
          </a:xfrm>
          <a:prstGeom prst="rect">
            <a:avLst/>
          </a:prstGeom>
        </p:spPr>
      </p:pic>
      <p:pic>
        <p:nvPicPr>
          <p:cNvPr id="8" name="Image 7">
            <a:extLst>
              <a:ext uri="{FF2B5EF4-FFF2-40B4-BE49-F238E27FC236}">
                <a16:creationId xmlns:a16="http://schemas.microsoft.com/office/drawing/2014/main" id="{2314FAC0-E59F-5E47-BFF0-8F26BCF294CF}"/>
              </a:ext>
            </a:extLst>
          </p:cNvPr>
          <p:cNvPicPr>
            <a:picLocks noChangeAspect="1"/>
          </p:cNvPicPr>
          <p:nvPr/>
        </p:nvPicPr>
        <p:blipFill>
          <a:blip r:embed="rId4"/>
          <a:stretch>
            <a:fillRect/>
          </a:stretch>
        </p:blipFill>
        <p:spPr>
          <a:xfrm>
            <a:off x="546651" y="2230663"/>
            <a:ext cx="5549861" cy="3401029"/>
          </a:xfrm>
          <a:prstGeom prst="rect">
            <a:avLst/>
          </a:prstGeom>
        </p:spPr>
      </p:pic>
      <p:sp>
        <p:nvSpPr>
          <p:cNvPr id="9" name="ZoneTexte 8">
            <a:extLst>
              <a:ext uri="{FF2B5EF4-FFF2-40B4-BE49-F238E27FC236}">
                <a16:creationId xmlns:a16="http://schemas.microsoft.com/office/drawing/2014/main" id="{D9FA82DE-E513-8B44-927C-04942B6310E4}"/>
              </a:ext>
            </a:extLst>
          </p:cNvPr>
          <p:cNvSpPr txBox="1"/>
          <p:nvPr/>
        </p:nvSpPr>
        <p:spPr>
          <a:xfrm>
            <a:off x="2941982" y="5755662"/>
            <a:ext cx="1866793" cy="430887"/>
          </a:xfrm>
          <a:prstGeom prst="rect">
            <a:avLst/>
          </a:prstGeom>
          <a:noFill/>
        </p:spPr>
        <p:txBody>
          <a:bodyPr wrap="none" rtlCol="0">
            <a:spAutoFit/>
          </a:bodyPr>
          <a:lstStyle/>
          <a:p>
            <a:r>
              <a:rPr lang="nl-BE" sz="2200" dirty="0"/>
              <a:t>Yves Cabannes</a:t>
            </a:r>
            <a:endParaRPr lang="fr-FR" sz="2200" dirty="0"/>
          </a:p>
        </p:txBody>
      </p:sp>
      <p:sp>
        <p:nvSpPr>
          <p:cNvPr id="10" name="ZoneTexte 9">
            <a:extLst>
              <a:ext uri="{FF2B5EF4-FFF2-40B4-BE49-F238E27FC236}">
                <a16:creationId xmlns:a16="http://schemas.microsoft.com/office/drawing/2014/main" id="{14549979-6B9B-1544-8A13-6A3F106B0986}"/>
              </a:ext>
            </a:extLst>
          </p:cNvPr>
          <p:cNvSpPr txBox="1"/>
          <p:nvPr/>
        </p:nvSpPr>
        <p:spPr>
          <a:xfrm>
            <a:off x="6380126" y="2319510"/>
            <a:ext cx="1986634" cy="430887"/>
          </a:xfrm>
          <a:prstGeom prst="rect">
            <a:avLst/>
          </a:prstGeom>
          <a:noFill/>
        </p:spPr>
        <p:txBody>
          <a:bodyPr wrap="none" rtlCol="0">
            <a:spAutoFit/>
          </a:bodyPr>
          <a:lstStyle/>
          <a:p>
            <a:r>
              <a:rPr lang="nl-BE" sz="2200" dirty="0"/>
              <a:t>Nicolas Bernard</a:t>
            </a:r>
            <a:endParaRPr lang="fr-FR" sz="2200" dirty="0"/>
          </a:p>
        </p:txBody>
      </p:sp>
      <p:sp>
        <p:nvSpPr>
          <p:cNvPr id="11" name="Espace réservé du numéro de diapositive 10">
            <a:extLst>
              <a:ext uri="{FF2B5EF4-FFF2-40B4-BE49-F238E27FC236}">
                <a16:creationId xmlns:a16="http://schemas.microsoft.com/office/drawing/2014/main" id="{7BBFA536-3CAC-2F4F-A618-C99795BEF392}"/>
              </a:ext>
            </a:extLst>
          </p:cNvPr>
          <p:cNvSpPr>
            <a:spLocks noGrp="1"/>
          </p:cNvSpPr>
          <p:nvPr>
            <p:ph type="sldNum" sz="quarter" idx="12"/>
          </p:nvPr>
        </p:nvSpPr>
        <p:spPr/>
        <p:txBody>
          <a:bodyPr/>
          <a:lstStyle/>
          <a:p>
            <a:fld id="{244820E8-2607-7646-824C-9270DEC13EF3}" type="slidenum">
              <a:rPr lang="fr-FR" smtClean="0"/>
              <a:pPr/>
              <a:t>20</a:t>
            </a:fld>
            <a:endParaRPr lang="fr-FR"/>
          </a:p>
        </p:txBody>
      </p:sp>
    </p:spTree>
    <p:extLst>
      <p:ext uri="{BB962C8B-B14F-4D97-AF65-F5344CB8AC3E}">
        <p14:creationId xmlns:p14="http://schemas.microsoft.com/office/powerpoint/2010/main" val="3847877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27E94D-9BD1-6441-87FD-8222369C93DC}"/>
              </a:ext>
            </a:extLst>
          </p:cNvPr>
          <p:cNvSpPr>
            <a:spLocks noGrp="1"/>
          </p:cNvSpPr>
          <p:nvPr>
            <p:ph type="title"/>
          </p:nvPr>
        </p:nvSpPr>
        <p:spPr/>
        <p:txBody>
          <a:bodyPr/>
          <a:lstStyle/>
          <a:p>
            <a:r>
              <a:rPr lang="nl-BE" dirty="0">
                <a:solidFill>
                  <a:srgbClr val="4B9291"/>
                </a:solidFill>
              </a:rPr>
              <a:t>Crise climatique - inondation</a:t>
            </a:r>
            <a:endParaRPr lang="fr-FR" dirty="0">
              <a:solidFill>
                <a:srgbClr val="4B9291"/>
              </a:solidFill>
            </a:endParaRPr>
          </a:p>
        </p:txBody>
      </p:sp>
      <p:pic>
        <p:nvPicPr>
          <p:cNvPr id="5" name="Image 4">
            <a:extLst>
              <a:ext uri="{FF2B5EF4-FFF2-40B4-BE49-F238E27FC236}">
                <a16:creationId xmlns:a16="http://schemas.microsoft.com/office/drawing/2014/main" id="{01D573E1-1542-6A4B-9944-53D4513B8E07}"/>
              </a:ext>
            </a:extLst>
          </p:cNvPr>
          <p:cNvPicPr>
            <a:picLocks noChangeAspect="1"/>
          </p:cNvPicPr>
          <p:nvPr/>
        </p:nvPicPr>
        <p:blipFill>
          <a:blip r:embed="rId2"/>
          <a:stretch>
            <a:fillRect/>
          </a:stretch>
        </p:blipFill>
        <p:spPr>
          <a:xfrm>
            <a:off x="1083366" y="1890724"/>
            <a:ext cx="6534011" cy="2482494"/>
          </a:xfrm>
          <a:prstGeom prst="rect">
            <a:avLst/>
          </a:prstGeom>
        </p:spPr>
      </p:pic>
      <p:sp>
        <p:nvSpPr>
          <p:cNvPr id="6" name="Rectangle 5">
            <a:extLst>
              <a:ext uri="{FF2B5EF4-FFF2-40B4-BE49-F238E27FC236}">
                <a16:creationId xmlns:a16="http://schemas.microsoft.com/office/drawing/2014/main" id="{354790C7-13CC-BD47-A6BA-962063A3EBD1}"/>
              </a:ext>
            </a:extLst>
          </p:cNvPr>
          <p:cNvSpPr/>
          <p:nvPr/>
        </p:nvSpPr>
        <p:spPr>
          <a:xfrm>
            <a:off x="653994" y="4262664"/>
            <a:ext cx="8032805" cy="2308324"/>
          </a:xfrm>
          <a:prstGeom prst="rect">
            <a:avLst/>
          </a:prstGeom>
        </p:spPr>
        <p:txBody>
          <a:bodyPr wrap="square">
            <a:spAutoFit/>
          </a:bodyPr>
          <a:lstStyle/>
          <a:p>
            <a:pPr algn="just"/>
            <a:r>
              <a:rPr lang="fr-BE" dirty="0">
                <a:solidFill>
                  <a:srgbClr val="000000"/>
                </a:solidFill>
                <a:latin typeface="Times" pitchFamily="2" charset="0"/>
              </a:rPr>
              <a:t>Au lendemain de la tempête, le </a:t>
            </a:r>
            <a:r>
              <a:rPr lang="fr-BE" b="1" dirty="0">
                <a:solidFill>
                  <a:srgbClr val="000000"/>
                </a:solidFill>
                <a:latin typeface="Times" pitchFamily="2" charset="0"/>
              </a:rPr>
              <a:t>Florida Keys CLT </a:t>
            </a:r>
            <a:r>
              <a:rPr lang="fr-BE" dirty="0">
                <a:solidFill>
                  <a:srgbClr val="000000"/>
                </a:solidFill>
                <a:latin typeface="Times" pitchFamily="2" charset="0"/>
              </a:rPr>
              <a:t>a été créé pour acquérir des propriétés sinistrées et construire des logements résilients pour les locataires à revenus moyens et faibles des Keys. Le CLT a acquis près de trente lots et a achevé la construction de quatre maisons, cinq autres maisons sont en cours de développement et 22 autres sont prévues. </a:t>
            </a:r>
            <a:r>
              <a:rPr lang="fr-BE" dirty="0"/>
              <a:t>Au lendemain de la tempête, des résidents saisonniers -- Maggie et Richard </a:t>
            </a:r>
            <a:r>
              <a:rPr lang="fr-BE" dirty="0" err="1"/>
              <a:t>Whitcomb</a:t>
            </a:r>
            <a:r>
              <a:rPr lang="fr-BE" dirty="0"/>
              <a:t> -- ont contribué à hauteur d'un million de dollars à la création du CLT (…)</a:t>
            </a:r>
          </a:p>
          <a:p>
            <a:pPr algn="just"/>
            <a:endParaRPr lang="fr-BE" dirty="0">
              <a:solidFill>
                <a:srgbClr val="000000"/>
              </a:solidFill>
              <a:effectLst/>
              <a:latin typeface="Times" pitchFamily="2" charset="0"/>
            </a:endParaRPr>
          </a:p>
        </p:txBody>
      </p:sp>
      <p:pic>
        <p:nvPicPr>
          <p:cNvPr id="8" name="Image 7">
            <a:extLst>
              <a:ext uri="{FF2B5EF4-FFF2-40B4-BE49-F238E27FC236}">
                <a16:creationId xmlns:a16="http://schemas.microsoft.com/office/drawing/2014/main" id="{65F80913-8BE3-2148-81E3-4C7A10B0A4EB}"/>
              </a:ext>
            </a:extLst>
          </p:cNvPr>
          <p:cNvPicPr>
            <a:picLocks noChangeAspect="1"/>
          </p:cNvPicPr>
          <p:nvPr/>
        </p:nvPicPr>
        <p:blipFill>
          <a:blip r:embed="rId3"/>
          <a:stretch>
            <a:fillRect/>
          </a:stretch>
        </p:blipFill>
        <p:spPr>
          <a:xfrm>
            <a:off x="117281" y="133241"/>
            <a:ext cx="8955157" cy="405542"/>
          </a:xfrm>
          <a:prstGeom prst="rect">
            <a:avLst/>
          </a:prstGeom>
        </p:spPr>
      </p:pic>
      <p:sp>
        <p:nvSpPr>
          <p:cNvPr id="9" name="Espace réservé du numéro de diapositive 8">
            <a:extLst>
              <a:ext uri="{FF2B5EF4-FFF2-40B4-BE49-F238E27FC236}">
                <a16:creationId xmlns:a16="http://schemas.microsoft.com/office/drawing/2014/main" id="{7686A14E-390F-774A-A004-4A8A9D54ED9B}"/>
              </a:ext>
            </a:extLst>
          </p:cNvPr>
          <p:cNvSpPr>
            <a:spLocks noGrp="1"/>
          </p:cNvSpPr>
          <p:nvPr>
            <p:ph type="sldNum" sz="quarter" idx="12"/>
          </p:nvPr>
        </p:nvSpPr>
        <p:spPr/>
        <p:txBody>
          <a:bodyPr/>
          <a:lstStyle/>
          <a:p>
            <a:fld id="{244820E8-2607-7646-824C-9270DEC13EF3}" type="slidenum">
              <a:rPr lang="fr-FR" smtClean="0"/>
              <a:pPr/>
              <a:t>21</a:t>
            </a:fld>
            <a:endParaRPr lang="fr-FR"/>
          </a:p>
        </p:txBody>
      </p:sp>
    </p:spTree>
    <p:extLst>
      <p:ext uri="{BB962C8B-B14F-4D97-AF65-F5344CB8AC3E}">
        <p14:creationId xmlns:p14="http://schemas.microsoft.com/office/powerpoint/2010/main" val="3851094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accent1"/>
                </a:solidFill>
              </a:rPr>
              <a:t>CLT </a:t>
            </a:r>
            <a:r>
              <a:rPr lang="fr-FR" dirty="0" err="1">
                <a:solidFill>
                  <a:schemeClr val="accent1"/>
                </a:solidFill>
              </a:rPr>
              <a:t>Alodjî</a:t>
            </a:r>
            <a:r>
              <a:rPr lang="fr-FR" dirty="0">
                <a:solidFill>
                  <a:schemeClr val="accent1"/>
                </a:solidFill>
              </a:rPr>
              <a:t> à </a:t>
            </a:r>
            <a:r>
              <a:rPr lang="fr-FR" dirty="0" err="1">
                <a:solidFill>
                  <a:schemeClr val="accent1"/>
                </a:solidFill>
              </a:rPr>
              <a:t>Ottignies</a:t>
            </a:r>
            <a:endParaRPr lang="fr-FR" dirty="0">
              <a:solidFill>
                <a:schemeClr val="accent1"/>
              </a:solidFill>
            </a:endParaRPr>
          </a:p>
        </p:txBody>
      </p:sp>
      <p:sp>
        <p:nvSpPr>
          <p:cNvPr id="4" name="Espace réservé du numéro de diapositive 3"/>
          <p:cNvSpPr>
            <a:spLocks noGrp="1"/>
          </p:cNvSpPr>
          <p:nvPr>
            <p:ph type="sldNum" sz="quarter" idx="12"/>
          </p:nvPr>
        </p:nvSpPr>
        <p:spPr/>
        <p:txBody>
          <a:bodyPr/>
          <a:lstStyle/>
          <a:p>
            <a:fld id="{55BD0AE4-8DFF-47CE-B953-7C13CD0AD4FE}" type="slidenum">
              <a:rPr lang="fr-BE" smtClean="0"/>
              <a:pPr/>
              <a:t>22</a:t>
            </a:fld>
            <a:endParaRPr lang="fr-BE"/>
          </a:p>
        </p:txBody>
      </p:sp>
      <p:pic>
        <p:nvPicPr>
          <p:cNvPr id="5" name="Image 4" descr="Capture d’écran 2018-12-07 à 13.18.24.png"/>
          <p:cNvPicPr>
            <a:picLocks noChangeAspect="1"/>
          </p:cNvPicPr>
          <p:nvPr/>
        </p:nvPicPr>
        <p:blipFill>
          <a:blip r:embed="rId2"/>
          <a:stretch>
            <a:fillRect/>
          </a:stretch>
        </p:blipFill>
        <p:spPr>
          <a:xfrm>
            <a:off x="1219200" y="1905000"/>
            <a:ext cx="4157510" cy="4106363"/>
          </a:xfrm>
          <a:prstGeom prst="rect">
            <a:avLst/>
          </a:prstGeom>
        </p:spPr>
      </p:pic>
      <p:pic>
        <p:nvPicPr>
          <p:cNvPr id="6" name="Image 5" descr="Capture d’écran 2018-12-07 à 13.18.04.png"/>
          <p:cNvPicPr>
            <a:picLocks noChangeAspect="1"/>
          </p:cNvPicPr>
          <p:nvPr/>
        </p:nvPicPr>
        <p:blipFill>
          <a:blip r:embed="rId3"/>
          <a:stretch>
            <a:fillRect/>
          </a:stretch>
        </p:blipFill>
        <p:spPr>
          <a:xfrm>
            <a:off x="5410200" y="3810000"/>
            <a:ext cx="2766492" cy="1339850"/>
          </a:xfrm>
          <a:prstGeom prst="rect">
            <a:avLst/>
          </a:prstGeom>
        </p:spPr>
      </p:pic>
      <p:sp>
        <p:nvSpPr>
          <p:cNvPr id="7" name="ZoneTexte 6"/>
          <p:cNvSpPr txBox="1"/>
          <p:nvPr/>
        </p:nvSpPr>
        <p:spPr>
          <a:xfrm>
            <a:off x="5715001" y="2209800"/>
            <a:ext cx="2514600" cy="1477328"/>
          </a:xfrm>
          <a:prstGeom prst="rect">
            <a:avLst/>
          </a:prstGeom>
          <a:noFill/>
        </p:spPr>
        <p:txBody>
          <a:bodyPr wrap="square" rtlCol="0">
            <a:spAutoFit/>
          </a:bodyPr>
          <a:lstStyle/>
          <a:p>
            <a:r>
              <a:rPr lang="fr-FR" dirty="0"/>
              <a:t>Habitat Solidaire</a:t>
            </a:r>
          </a:p>
          <a:p>
            <a:r>
              <a:rPr lang="fr-FR" dirty="0"/>
              <a:t>locatif et acquisitif</a:t>
            </a:r>
          </a:p>
          <a:p>
            <a:r>
              <a:rPr lang="fr-FR" dirty="0"/>
              <a:t>pour personnes en souffrance mentale</a:t>
            </a:r>
          </a:p>
          <a:p>
            <a:r>
              <a:rPr lang="nl-BE" dirty="0"/>
              <a:t>-</a:t>
            </a:r>
            <a:r>
              <a:rPr lang="fr-FR" dirty="0"/>
              <a:t> Clinique </a:t>
            </a:r>
            <a:r>
              <a:rPr lang="fr-FR" dirty="0" err="1"/>
              <a:t>Ottignies</a:t>
            </a:r>
            <a:r>
              <a:rPr lang="fr-FR" dirty="0"/>
              <a:t> -</a:t>
            </a:r>
          </a:p>
        </p:txBody>
      </p:sp>
      <p:sp>
        <p:nvSpPr>
          <p:cNvPr id="3" name="ZoneTexte 2">
            <a:extLst>
              <a:ext uri="{FF2B5EF4-FFF2-40B4-BE49-F238E27FC236}">
                <a16:creationId xmlns:a16="http://schemas.microsoft.com/office/drawing/2014/main" id="{23FF5211-EE5D-564F-9C2A-9A013C3AF812}"/>
              </a:ext>
            </a:extLst>
          </p:cNvPr>
          <p:cNvSpPr txBox="1"/>
          <p:nvPr/>
        </p:nvSpPr>
        <p:spPr>
          <a:xfrm rot="687177">
            <a:off x="7027881" y="911871"/>
            <a:ext cx="1476415" cy="707886"/>
          </a:xfrm>
          <a:prstGeom prst="rect">
            <a:avLst/>
          </a:prstGeom>
          <a:noFill/>
        </p:spPr>
        <p:txBody>
          <a:bodyPr wrap="square" rtlCol="0">
            <a:spAutoFit/>
          </a:bodyPr>
          <a:lstStyle/>
          <a:p>
            <a:r>
              <a:rPr lang="nl-BE" sz="4000" b="1" dirty="0">
                <a:solidFill>
                  <a:schemeClr val="accent2"/>
                </a:solidFill>
              </a:rPr>
              <a:t>2011</a:t>
            </a:r>
            <a:endParaRPr lang="fr-FR" sz="4000" b="1" dirty="0">
              <a:solidFill>
                <a:schemeClr val="accent2"/>
              </a:solidFill>
            </a:endParaRPr>
          </a:p>
        </p:txBody>
      </p:sp>
      <p:sp>
        <p:nvSpPr>
          <p:cNvPr id="8" name="ZoneTexte 7">
            <a:extLst>
              <a:ext uri="{FF2B5EF4-FFF2-40B4-BE49-F238E27FC236}">
                <a16:creationId xmlns:a16="http://schemas.microsoft.com/office/drawing/2014/main" id="{67532565-1EEF-EF41-B87F-1B0D59B8A689}"/>
              </a:ext>
            </a:extLst>
          </p:cNvPr>
          <p:cNvSpPr txBox="1"/>
          <p:nvPr/>
        </p:nvSpPr>
        <p:spPr>
          <a:xfrm>
            <a:off x="5606403" y="5575101"/>
            <a:ext cx="2959465" cy="369332"/>
          </a:xfrm>
          <a:prstGeom prst="rect">
            <a:avLst/>
          </a:prstGeom>
          <a:noFill/>
        </p:spPr>
        <p:txBody>
          <a:bodyPr wrap="none" rtlCol="0">
            <a:spAutoFit/>
          </a:bodyPr>
          <a:lstStyle/>
          <a:p>
            <a:r>
              <a:rPr lang="nl-BE" b="1" dirty="0">
                <a:solidFill>
                  <a:schemeClr val="accent2"/>
                </a:solidFill>
              </a:rPr>
              <a:t>4me projet de CLT en route …</a:t>
            </a:r>
            <a:endParaRPr lang="fr-FR" b="1" dirty="0">
              <a:solidFill>
                <a:schemeClr val="accent2"/>
              </a:solidFill>
            </a:endParaRPr>
          </a:p>
        </p:txBody>
      </p:sp>
    </p:spTree>
    <p:extLst>
      <p:ext uri="{BB962C8B-B14F-4D97-AF65-F5344CB8AC3E}">
        <p14:creationId xmlns:p14="http://schemas.microsoft.com/office/powerpoint/2010/main" val="2974127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286605"/>
            <a:ext cx="7543800" cy="1313596"/>
          </a:xfrm>
        </p:spPr>
        <p:txBody>
          <a:bodyPr/>
          <a:lstStyle/>
          <a:p>
            <a:r>
              <a:rPr lang="fr-FR" dirty="0">
                <a:solidFill>
                  <a:schemeClr val="accent1"/>
                </a:solidFill>
              </a:rPr>
              <a:t>La réalité wallonne</a:t>
            </a:r>
          </a:p>
        </p:txBody>
      </p:sp>
      <p:sp>
        <p:nvSpPr>
          <p:cNvPr id="3" name="Espace réservé du contenu 2"/>
          <p:cNvSpPr>
            <a:spLocks noGrp="1"/>
          </p:cNvSpPr>
          <p:nvPr>
            <p:ph idx="1"/>
          </p:nvPr>
        </p:nvSpPr>
        <p:spPr/>
        <p:txBody>
          <a:bodyPr/>
          <a:lstStyle/>
          <a:p>
            <a:r>
              <a:rPr lang="fr-FR" sz="2400" b="1" dirty="0">
                <a:solidFill>
                  <a:schemeClr val="accent2"/>
                </a:solidFill>
              </a:rPr>
              <a:t>Ancrage communal en 2013</a:t>
            </a:r>
          </a:p>
          <a:p>
            <a:endParaRPr lang="fr-FR" dirty="0"/>
          </a:p>
        </p:txBody>
      </p:sp>
      <p:sp>
        <p:nvSpPr>
          <p:cNvPr id="4" name="Espace réservé du numéro de diapositive 3"/>
          <p:cNvSpPr>
            <a:spLocks noGrp="1"/>
          </p:cNvSpPr>
          <p:nvPr>
            <p:ph type="sldNum" sz="quarter" idx="12"/>
          </p:nvPr>
        </p:nvSpPr>
        <p:spPr/>
        <p:txBody>
          <a:bodyPr/>
          <a:lstStyle/>
          <a:p>
            <a:fld id="{55BD0AE4-8DFF-47CE-B953-7C13CD0AD4FE}" type="slidenum">
              <a:rPr lang="fr-BE" smtClean="0"/>
              <a:pPr/>
              <a:t>23</a:t>
            </a:fld>
            <a:endParaRPr lang="fr-BE"/>
          </a:p>
        </p:txBody>
      </p:sp>
      <p:sp>
        <p:nvSpPr>
          <p:cNvPr id="5" name="Espace réservé du contenu 2"/>
          <p:cNvSpPr txBox="1">
            <a:spLocks/>
          </p:cNvSpPr>
          <p:nvPr/>
        </p:nvSpPr>
        <p:spPr>
          <a:xfrm>
            <a:off x="838200" y="2590800"/>
            <a:ext cx="7543801" cy="2514600"/>
          </a:xfrm>
          <a:prstGeom prst="rect">
            <a:avLst/>
          </a:prstGeom>
        </p:spPr>
        <p:txBody>
          <a:bodyPr vert="horz" lIns="0" tIns="45720" rIns="0" bIns="45720" rtlCol="0">
            <a:normAutofit fontScale="92500" lnSpcReduction="10000"/>
          </a:bodyPr>
          <a:lstStyle/>
          <a:p>
            <a:pPr marL="91440" marR="0" lvl="0" indent="-91440" algn="l" defTabSz="914400" rtl="0" eaLnBrk="1" fontAlgn="auto" latinLnBrk="0" hangingPunct="1">
              <a:lnSpc>
                <a:spcPct val="90000"/>
              </a:lnSpc>
              <a:spcBef>
                <a:spcPts val="1200"/>
              </a:spcBef>
              <a:spcAft>
                <a:spcPts val="200"/>
              </a:spcAft>
              <a:buClr>
                <a:schemeClr val="accent1"/>
              </a:buClr>
              <a:buSzPct val="100000"/>
              <a:buFont typeface="Calibri" panose="020F0502020204030204" pitchFamily="34" charset="0"/>
              <a:buChar char=" "/>
              <a:tabLst/>
              <a:defRPr/>
            </a:pPr>
            <a:r>
              <a:rPr kumimoji="0" lang="fr-FR" sz="2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Espoir du Cabinet Nollet : 2-3 projets</a:t>
            </a:r>
          </a:p>
          <a:p>
            <a:pPr marL="91440" marR="0" lvl="0" indent="-91440" algn="l" defTabSz="914400" rtl="0" eaLnBrk="1" fontAlgn="auto" latinLnBrk="0" hangingPunct="1">
              <a:lnSpc>
                <a:spcPct val="90000"/>
              </a:lnSpc>
              <a:spcBef>
                <a:spcPts val="1200"/>
              </a:spcBef>
              <a:spcAft>
                <a:spcPts val="200"/>
              </a:spcAft>
              <a:buClr>
                <a:schemeClr val="accent1"/>
              </a:buClr>
              <a:buSzPct val="100000"/>
              <a:buFont typeface="Calibri" panose="020F0502020204030204" pitchFamily="34" charset="0"/>
              <a:buChar char=" "/>
              <a:tabLst/>
              <a:defRPr/>
            </a:pPr>
            <a:r>
              <a:rPr kumimoji="0" lang="fr-FR" sz="2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Projets rentrés dans le cadre de l’ancrage : +/- 27</a:t>
            </a:r>
          </a:p>
          <a:p>
            <a:pPr marL="91440" marR="0" lvl="0" indent="-91440" algn="l" defTabSz="914400" rtl="0" eaLnBrk="1" fontAlgn="auto" latinLnBrk="0" hangingPunct="1">
              <a:lnSpc>
                <a:spcPct val="90000"/>
              </a:lnSpc>
              <a:spcBef>
                <a:spcPts val="1200"/>
              </a:spcBef>
              <a:spcAft>
                <a:spcPts val="200"/>
              </a:spcAft>
              <a:buClr>
                <a:schemeClr val="accent1"/>
              </a:buClr>
              <a:buSzPct val="100000"/>
              <a:buFont typeface="Calibri" panose="020F0502020204030204" pitchFamily="34" charset="0"/>
              <a:buChar char=" "/>
              <a:tabLst/>
              <a:defRPr/>
            </a:pPr>
            <a:r>
              <a:rPr kumimoji="0" lang="fr-FR" sz="2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Projets sélectionnés dans le cadre de l’ancrage : 17</a:t>
            </a:r>
          </a:p>
          <a:p>
            <a:pPr marL="91440" marR="0" lvl="0" indent="-91440" algn="l" defTabSz="914400" rtl="0" eaLnBrk="1" fontAlgn="auto" latinLnBrk="0" hangingPunct="1">
              <a:lnSpc>
                <a:spcPct val="90000"/>
              </a:lnSpc>
              <a:spcBef>
                <a:spcPts val="1200"/>
              </a:spcBef>
              <a:spcAft>
                <a:spcPts val="200"/>
              </a:spcAft>
              <a:buClr>
                <a:schemeClr val="accent1"/>
              </a:buClr>
              <a:buSzPct val="100000"/>
              <a:buFont typeface="Calibri" panose="020F0502020204030204" pitchFamily="34" charset="0"/>
              <a:buChar char=" "/>
              <a:tabLst/>
              <a:defRPr/>
            </a:pPr>
            <a:endParaRPr kumimoji="0" lang="fr-FR" sz="24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384048" marR="0" lvl="1" indent="-182880" algn="l" defTabSz="914400" rtl="0" eaLnBrk="1" fontAlgn="auto" latinLnBrk="0" hangingPunct="1">
              <a:lnSpc>
                <a:spcPct val="90000"/>
              </a:lnSpc>
              <a:spcBef>
                <a:spcPts val="200"/>
              </a:spcBef>
              <a:spcAft>
                <a:spcPts val="400"/>
              </a:spcAft>
              <a:buClr>
                <a:schemeClr val="accent1"/>
              </a:buClr>
              <a:buSzTx/>
              <a:buFont typeface="Calibri" pitchFamily="34" charset="0"/>
              <a:buChar char="◦"/>
              <a:tabLst/>
              <a:defRPr/>
            </a:pPr>
            <a:r>
              <a:rPr kumimoji="0" lang="fr-FR" sz="2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16 SLSP +++</a:t>
            </a:r>
          </a:p>
          <a:p>
            <a:pPr marL="384048" marR="0" lvl="1" indent="-182880" algn="l" defTabSz="914400" rtl="0" eaLnBrk="1" fontAlgn="auto" latinLnBrk="0" hangingPunct="1">
              <a:lnSpc>
                <a:spcPct val="90000"/>
              </a:lnSpc>
              <a:spcBef>
                <a:spcPts val="200"/>
              </a:spcBef>
              <a:spcAft>
                <a:spcPts val="400"/>
              </a:spcAft>
              <a:buClr>
                <a:schemeClr val="accent1"/>
              </a:buClr>
              <a:buSzTx/>
              <a:buFont typeface="Calibri" pitchFamily="34" charset="0"/>
              <a:buChar char="◦"/>
              <a:tabLst/>
              <a:defRPr/>
            </a:pPr>
            <a:r>
              <a:rPr kumimoji="0" lang="fr-FR" sz="2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1 </a:t>
            </a:r>
            <a:r>
              <a:rPr kumimoji="0" lang="fr-FR" sz="24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FdL</a:t>
            </a:r>
            <a:r>
              <a:rPr kumimoji="0" lang="fr-FR" sz="2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p>
        </p:txBody>
      </p:sp>
      <p:pic>
        <p:nvPicPr>
          <p:cNvPr id="6" name="Image 5" descr="Capture d’écran 2018-12-06 à 12.29.13.png"/>
          <p:cNvPicPr>
            <a:picLocks noChangeAspect="1"/>
          </p:cNvPicPr>
          <p:nvPr/>
        </p:nvPicPr>
        <p:blipFill>
          <a:blip r:embed="rId2"/>
          <a:stretch>
            <a:fillRect/>
          </a:stretch>
        </p:blipFill>
        <p:spPr>
          <a:xfrm>
            <a:off x="4313435" y="4180744"/>
            <a:ext cx="4038600" cy="1601849"/>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67076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286605"/>
            <a:ext cx="7543800" cy="1313596"/>
          </a:xfrm>
        </p:spPr>
        <p:txBody>
          <a:bodyPr/>
          <a:lstStyle/>
          <a:p>
            <a:r>
              <a:rPr lang="fr-FR" dirty="0">
                <a:solidFill>
                  <a:schemeClr val="accent1"/>
                </a:solidFill>
              </a:rPr>
              <a:t>L’ancrage communal 2013-14</a:t>
            </a:r>
          </a:p>
        </p:txBody>
      </p:sp>
      <p:sp>
        <p:nvSpPr>
          <p:cNvPr id="3" name="Espace réservé du contenu 2"/>
          <p:cNvSpPr>
            <a:spLocks noGrp="1"/>
          </p:cNvSpPr>
          <p:nvPr>
            <p:ph idx="1"/>
          </p:nvPr>
        </p:nvSpPr>
        <p:spPr/>
        <p:txBody>
          <a:bodyPr/>
          <a:lstStyle/>
          <a:p>
            <a:r>
              <a:rPr lang="fr-FR" sz="2400" b="1" dirty="0">
                <a:solidFill>
                  <a:schemeClr val="accent2"/>
                </a:solidFill>
              </a:rPr>
              <a:t>Mise en place ….</a:t>
            </a:r>
          </a:p>
          <a:p>
            <a:endParaRPr lang="fr-FR" dirty="0"/>
          </a:p>
        </p:txBody>
      </p:sp>
      <p:sp>
        <p:nvSpPr>
          <p:cNvPr id="4" name="Espace réservé du numéro de diapositive 3"/>
          <p:cNvSpPr>
            <a:spLocks noGrp="1"/>
          </p:cNvSpPr>
          <p:nvPr>
            <p:ph type="sldNum" sz="quarter" idx="12"/>
          </p:nvPr>
        </p:nvSpPr>
        <p:spPr/>
        <p:txBody>
          <a:bodyPr/>
          <a:lstStyle/>
          <a:p>
            <a:fld id="{55BD0AE4-8DFF-47CE-B953-7C13CD0AD4FE}" type="slidenum">
              <a:rPr lang="fr-BE" smtClean="0"/>
              <a:pPr/>
              <a:t>24</a:t>
            </a:fld>
            <a:endParaRPr lang="fr-BE"/>
          </a:p>
        </p:txBody>
      </p:sp>
      <p:sp>
        <p:nvSpPr>
          <p:cNvPr id="5" name="Espace réservé du contenu 2"/>
          <p:cNvSpPr txBox="1">
            <a:spLocks/>
          </p:cNvSpPr>
          <p:nvPr/>
        </p:nvSpPr>
        <p:spPr>
          <a:xfrm>
            <a:off x="822958" y="2296640"/>
            <a:ext cx="7543801" cy="2514600"/>
          </a:xfrm>
          <a:prstGeom prst="rect">
            <a:avLst/>
          </a:prstGeom>
        </p:spPr>
        <p:txBody>
          <a:bodyPr vert="horz" lIns="0" tIns="45720" rIns="0" bIns="45720" rtlCol="0">
            <a:normAutofit fontScale="85000" lnSpcReduction="10000"/>
          </a:bodyPr>
          <a:lstStyle/>
          <a:p>
            <a:pPr marL="342900" marR="0" lvl="0" indent="-342900" algn="just" defTabSz="914400" rtl="0" eaLnBrk="1" fontAlgn="auto" latinLnBrk="0" hangingPunct="1">
              <a:lnSpc>
                <a:spcPct val="90000"/>
              </a:lnSpc>
              <a:spcBef>
                <a:spcPts val="1200"/>
              </a:spcBef>
              <a:spcAft>
                <a:spcPts val="200"/>
              </a:spcAft>
              <a:buClr>
                <a:schemeClr val="accent1"/>
              </a:buClr>
              <a:buSzPct val="100000"/>
              <a:buFont typeface="Arial" panose="020B0604020202020204" pitchFamily="34" charset="0"/>
              <a:buChar char="•"/>
              <a:tabLst/>
              <a:defRPr/>
            </a:pPr>
            <a:r>
              <a:rPr kumimoji="0" lang="nl-BE" sz="2400" b="0" i="0" u="none" strike="noStrike" kern="1200" cap="none" spc="0" normalizeH="0" baseline="0" noProof="0" dirty="0">
                <a:ln>
                  <a:noFill/>
                </a:ln>
                <a:solidFill>
                  <a:schemeClr val="tx1">
                    <a:lumMod val="75000"/>
                    <a:lumOff val="25000"/>
                  </a:schemeClr>
                </a:solidFill>
                <a:effectLst/>
                <a:uLnTx/>
                <a:uFillTx/>
                <a:latin typeface="+mn-lt"/>
                <a:ea typeface="+mn-ea"/>
                <a:cs typeface="+mn-cs"/>
              </a:rPr>
              <a:t>Un groupe de suivi (experts juridique – économique – gouvernance) est mis en place pour répondre aux nombreuses questions posées par les 17 projets.</a:t>
            </a:r>
          </a:p>
          <a:p>
            <a:pPr marL="342900" marR="0" lvl="0" indent="-342900" algn="just" defTabSz="914400" rtl="0" eaLnBrk="1" fontAlgn="auto" latinLnBrk="0" hangingPunct="1">
              <a:lnSpc>
                <a:spcPct val="90000"/>
              </a:lnSpc>
              <a:spcBef>
                <a:spcPts val="1200"/>
              </a:spcBef>
              <a:spcAft>
                <a:spcPts val="200"/>
              </a:spcAft>
              <a:buClr>
                <a:schemeClr val="accent1"/>
              </a:buClr>
              <a:buSzPct val="100000"/>
              <a:buFont typeface="Arial" panose="020B0604020202020204" pitchFamily="34" charset="0"/>
              <a:buChar char="•"/>
              <a:tabLst/>
              <a:defRPr/>
            </a:pPr>
            <a:r>
              <a:rPr lang="nl-BE" sz="2400" dirty="0">
                <a:solidFill>
                  <a:schemeClr val="tx1">
                    <a:lumMod val="75000"/>
                    <a:lumOff val="25000"/>
                  </a:schemeClr>
                </a:solidFill>
              </a:rPr>
              <a:t>Naissance de la Plateforme CLT-W en 2013, un des acteurs de suivi des projets. Existance juridique (asbl) en 2014</a:t>
            </a:r>
          </a:p>
          <a:p>
            <a:pPr marL="342900" marR="0" lvl="0" indent="-342900" algn="just" defTabSz="914400" rtl="0" eaLnBrk="1" fontAlgn="auto" latinLnBrk="0" hangingPunct="1">
              <a:lnSpc>
                <a:spcPct val="90000"/>
              </a:lnSpc>
              <a:spcBef>
                <a:spcPts val="1200"/>
              </a:spcBef>
              <a:spcAft>
                <a:spcPts val="200"/>
              </a:spcAft>
              <a:buClr>
                <a:schemeClr val="accent1"/>
              </a:buClr>
              <a:buSzPct val="100000"/>
              <a:buFont typeface="Arial" panose="020B0604020202020204" pitchFamily="34" charset="0"/>
              <a:buChar char="•"/>
              <a:tabLst/>
              <a:defRPr/>
            </a:pPr>
            <a:r>
              <a:rPr lang="nl-BE" sz="2400" dirty="0">
                <a:solidFill>
                  <a:schemeClr val="tx1">
                    <a:lumMod val="75000"/>
                    <a:lumOff val="25000"/>
                  </a:schemeClr>
                </a:solidFill>
              </a:rPr>
              <a:t>Cabinet Nollet &gt; Cabinet Furlan : critique du modèle pour les populations plus précaires financièrement. Plus de subsides, ni pour le bâti ni pour le foncier, mais une avance remboursable après 7 ans.</a:t>
            </a:r>
            <a:endParaRPr kumimoji="0" lang="nl-BE" sz="24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91440" marR="0" lvl="0" indent="-91440" algn="just" defTabSz="914400" rtl="0" eaLnBrk="1" fontAlgn="auto" latinLnBrk="0" hangingPunct="1">
              <a:lnSpc>
                <a:spcPct val="90000"/>
              </a:lnSpc>
              <a:spcBef>
                <a:spcPts val="1200"/>
              </a:spcBef>
              <a:spcAft>
                <a:spcPts val="200"/>
              </a:spcAft>
              <a:buClr>
                <a:schemeClr val="accent1"/>
              </a:buClr>
              <a:buSzPct val="100000"/>
              <a:buFont typeface="Calibri" panose="020F0502020204030204" pitchFamily="34" charset="0"/>
              <a:buChar char=" "/>
              <a:tabLst/>
              <a:defRPr/>
            </a:pPr>
            <a:endParaRPr kumimoji="0" lang="fr-FR" sz="24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pic>
        <p:nvPicPr>
          <p:cNvPr id="7" name="Image 6">
            <a:extLst>
              <a:ext uri="{FF2B5EF4-FFF2-40B4-BE49-F238E27FC236}">
                <a16:creationId xmlns:a16="http://schemas.microsoft.com/office/drawing/2014/main" id="{D80ECAAA-E518-DD4A-B05B-159A8CDE2E1B}"/>
              </a:ext>
            </a:extLst>
          </p:cNvPr>
          <p:cNvPicPr>
            <a:picLocks noChangeAspect="1"/>
          </p:cNvPicPr>
          <p:nvPr/>
        </p:nvPicPr>
        <p:blipFill>
          <a:blip r:embed="rId2"/>
          <a:stretch>
            <a:fillRect/>
          </a:stretch>
        </p:blipFill>
        <p:spPr>
          <a:xfrm>
            <a:off x="2339752" y="4794866"/>
            <a:ext cx="4773467" cy="1212139"/>
          </a:xfrm>
          <a:prstGeom prst="rect">
            <a:avLst/>
          </a:prstGeom>
        </p:spPr>
      </p:pic>
    </p:spTree>
    <p:extLst>
      <p:ext uri="{BB962C8B-B14F-4D97-AF65-F5344CB8AC3E}">
        <p14:creationId xmlns:p14="http://schemas.microsoft.com/office/powerpoint/2010/main" val="2927272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accent1"/>
                </a:solidFill>
              </a:rPr>
              <a:t>Un chouette départ … mais</a:t>
            </a:r>
          </a:p>
        </p:txBody>
      </p:sp>
      <p:sp>
        <p:nvSpPr>
          <p:cNvPr id="4" name="Espace réservé du numéro de diapositive 3"/>
          <p:cNvSpPr>
            <a:spLocks noGrp="1"/>
          </p:cNvSpPr>
          <p:nvPr>
            <p:ph type="sldNum" sz="quarter" idx="12"/>
          </p:nvPr>
        </p:nvSpPr>
        <p:spPr/>
        <p:txBody>
          <a:bodyPr/>
          <a:lstStyle/>
          <a:p>
            <a:fld id="{55BD0AE4-8DFF-47CE-B953-7C13CD0AD4FE}" type="slidenum">
              <a:rPr lang="fr-BE" smtClean="0"/>
              <a:pPr/>
              <a:t>25</a:t>
            </a:fld>
            <a:endParaRPr lang="fr-BE"/>
          </a:p>
        </p:txBody>
      </p:sp>
      <p:pic>
        <p:nvPicPr>
          <p:cNvPr id="6" name="Image 5" descr="Capture d’écran 2018-12-07 à 14.57.32.png"/>
          <p:cNvPicPr>
            <a:picLocks noChangeAspect="1"/>
          </p:cNvPicPr>
          <p:nvPr/>
        </p:nvPicPr>
        <p:blipFill>
          <a:blip r:embed="rId2"/>
          <a:stretch>
            <a:fillRect/>
          </a:stretch>
        </p:blipFill>
        <p:spPr>
          <a:xfrm>
            <a:off x="914400" y="1828800"/>
            <a:ext cx="7391400" cy="4369447"/>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22826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accent1"/>
                </a:solidFill>
              </a:rPr>
              <a:t>La nouvelle DPR </a:t>
            </a:r>
            <a:r>
              <a:rPr lang="fr-FR" sz="3400" dirty="0">
                <a:solidFill>
                  <a:schemeClr val="accent1"/>
                </a:solidFill>
              </a:rPr>
              <a:t>(2019-2024)</a:t>
            </a:r>
          </a:p>
        </p:txBody>
      </p:sp>
      <p:sp>
        <p:nvSpPr>
          <p:cNvPr id="3" name="Espace réservé du contenu 2"/>
          <p:cNvSpPr>
            <a:spLocks noGrp="1"/>
          </p:cNvSpPr>
          <p:nvPr>
            <p:ph idx="1"/>
          </p:nvPr>
        </p:nvSpPr>
        <p:spPr>
          <a:xfrm>
            <a:off x="822959" y="1845734"/>
            <a:ext cx="7543801" cy="4402666"/>
          </a:xfrm>
        </p:spPr>
        <p:txBody>
          <a:bodyPr>
            <a:normAutofit fontScale="92500" lnSpcReduction="10000"/>
          </a:bodyPr>
          <a:lstStyle/>
          <a:p>
            <a:r>
              <a:rPr lang="fr-FR" dirty="0"/>
              <a:t>Chapitre 10. Le logement</a:t>
            </a:r>
          </a:p>
          <a:p>
            <a:r>
              <a:rPr lang="fr-FR" b="1" i="1" dirty="0"/>
              <a:t>1. Le logement public</a:t>
            </a:r>
          </a:p>
          <a:p>
            <a:pPr>
              <a:buNone/>
            </a:pPr>
            <a:r>
              <a:rPr lang="fr-FR" dirty="0"/>
              <a:t>  la construction et la rénovation du logement coopératif</a:t>
            </a:r>
          </a:p>
          <a:p>
            <a:pPr>
              <a:buNone/>
            </a:pPr>
            <a:r>
              <a:rPr lang="fr-FR" dirty="0"/>
              <a:t>  le soutien à des solutions innovantes (habitat léger, coopératives d’habitants) et aux pensions de familles</a:t>
            </a:r>
          </a:p>
          <a:p>
            <a:pPr>
              <a:buNone/>
            </a:pPr>
            <a:r>
              <a:rPr lang="fr-FR" dirty="0"/>
              <a:t>  le soutien au développement du </a:t>
            </a:r>
            <a:r>
              <a:rPr lang="fr-FR" b="1" dirty="0">
                <a:solidFill>
                  <a:schemeClr val="accent2"/>
                </a:solidFill>
              </a:rPr>
              <a:t>Community Land Trust</a:t>
            </a:r>
          </a:p>
          <a:p>
            <a:pPr>
              <a:buNone/>
            </a:pPr>
            <a:endParaRPr lang="fr-FR" dirty="0"/>
          </a:p>
          <a:p>
            <a:pPr>
              <a:buNone/>
            </a:pPr>
            <a:r>
              <a:rPr lang="fr-FR" b="1" i="1" dirty="0"/>
              <a:t> 3. L’accès à la propriété</a:t>
            </a:r>
          </a:p>
          <a:p>
            <a:pPr>
              <a:buNone/>
            </a:pPr>
            <a:r>
              <a:rPr lang="fr-FR" dirty="0"/>
              <a:t>  </a:t>
            </a:r>
            <a:r>
              <a:rPr lang="fr-FR" b="1" dirty="0">
                <a:solidFill>
                  <a:schemeClr val="accent2"/>
                </a:solidFill>
              </a:rPr>
              <a:t>Les mécanismes de droit de superficie, </a:t>
            </a:r>
            <a:r>
              <a:rPr b="1" dirty="0">
                <a:solidFill>
                  <a:schemeClr val="accent2"/>
                </a:solidFill>
              </a:rPr>
              <a:t>d’emphytéose</a:t>
            </a:r>
            <a:r>
              <a:rPr dirty="0"/>
              <a:t>, de leasing immobilier et de location avec option d’achat des logements d’utilité publique seront davantage utilisés et promus par les autorités publiques. </a:t>
            </a:r>
          </a:p>
          <a:p>
            <a:pPr>
              <a:buNone/>
            </a:pPr>
            <a:r>
              <a:rPr lang="fr-FR" dirty="0"/>
              <a:t> </a:t>
            </a:r>
          </a:p>
        </p:txBody>
      </p:sp>
      <p:sp>
        <p:nvSpPr>
          <p:cNvPr id="4" name="Espace réservé du numéro de diapositive 3"/>
          <p:cNvSpPr>
            <a:spLocks noGrp="1"/>
          </p:cNvSpPr>
          <p:nvPr>
            <p:ph type="sldNum" sz="quarter" idx="12"/>
          </p:nvPr>
        </p:nvSpPr>
        <p:spPr/>
        <p:txBody>
          <a:bodyPr/>
          <a:lstStyle/>
          <a:p>
            <a:fld id="{55BD0AE4-8DFF-47CE-B953-7C13CD0AD4FE}" type="slidenum">
              <a:rPr lang="fr-BE" smtClean="0"/>
              <a:pPr/>
              <a:t>26</a:t>
            </a:fld>
            <a:endParaRPr lang="fr-BE"/>
          </a:p>
        </p:txBody>
      </p:sp>
    </p:spTree>
    <p:extLst>
      <p:ext uri="{BB962C8B-B14F-4D97-AF65-F5344CB8AC3E}">
        <p14:creationId xmlns:p14="http://schemas.microsoft.com/office/powerpoint/2010/main" val="2077513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6FEC23-75B7-B14A-AD1A-2A740422F776}"/>
              </a:ext>
            </a:extLst>
          </p:cNvPr>
          <p:cNvSpPr>
            <a:spLocks noGrp="1"/>
          </p:cNvSpPr>
          <p:nvPr>
            <p:ph type="title"/>
          </p:nvPr>
        </p:nvSpPr>
        <p:spPr/>
        <p:txBody>
          <a:bodyPr/>
          <a:lstStyle/>
          <a:p>
            <a:r>
              <a:rPr lang="nl-BE" dirty="0">
                <a:solidFill>
                  <a:schemeClr val="accent2"/>
                </a:solidFill>
              </a:rPr>
              <a:t>3 – Des CLT en pagaie </a:t>
            </a:r>
            <a:r>
              <a:rPr lang="nl-BE" sz="2800" dirty="0">
                <a:solidFill>
                  <a:schemeClr val="accent2"/>
                </a:solidFill>
              </a:rPr>
              <a:t>(constat 2019)</a:t>
            </a:r>
            <a:endParaRPr lang="fr-FR" sz="2800" dirty="0">
              <a:solidFill>
                <a:schemeClr val="accent2"/>
              </a:solidFill>
            </a:endParaRPr>
          </a:p>
        </p:txBody>
      </p:sp>
      <p:graphicFrame>
        <p:nvGraphicFramePr>
          <p:cNvPr id="6" name="Diagramme 5">
            <a:extLst>
              <a:ext uri="{FF2B5EF4-FFF2-40B4-BE49-F238E27FC236}">
                <a16:creationId xmlns:a16="http://schemas.microsoft.com/office/drawing/2014/main" id="{78ADCEEA-BDCC-A642-850F-EC40FBD16AC2}"/>
              </a:ext>
            </a:extLst>
          </p:cNvPr>
          <p:cNvGraphicFramePr/>
          <p:nvPr>
            <p:extLst/>
          </p:nvPr>
        </p:nvGraphicFramePr>
        <p:xfrm>
          <a:off x="1143000" y="2209800"/>
          <a:ext cx="7069015" cy="3692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ce réservé du numéro de diapositive 2">
            <a:extLst>
              <a:ext uri="{FF2B5EF4-FFF2-40B4-BE49-F238E27FC236}">
                <a16:creationId xmlns:a16="http://schemas.microsoft.com/office/drawing/2014/main" id="{A5351063-569B-3345-8CF4-871E80B7FEE4}"/>
              </a:ext>
            </a:extLst>
          </p:cNvPr>
          <p:cNvSpPr>
            <a:spLocks noGrp="1"/>
          </p:cNvSpPr>
          <p:nvPr>
            <p:ph type="sldNum" sz="quarter" idx="12"/>
          </p:nvPr>
        </p:nvSpPr>
        <p:spPr/>
        <p:txBody>
          <a:bodyPr/>
          <a:lstStyle/>
          <a:p>
            <a:fld id="{244820E8-2607-7646-824C-9270DEC13EF3}" type="slidenum">
              <a:rPr lang="fr-FR" smtClean="0"/>
              <a:pPr/>
              <a:t>27</a:t>
            </a:fld>
            <a:endParaRPr lang="fr-FR"/>
          </a:p>
        </p:txBody>
      </p:sp>
    </p:spTree>
    <p:extLst>
      <p:ext uri="{BB962C8B-B14F-4D97-AF65-F5344CB8AC3E}">
        <p14:creationId xmlns:p14="http://schemas.microsoft.com/office/powerpoint/2010/main" val="3856686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Frasnes-les-Anvaing</a:t>
            </a:r>
            <a:endParaRPr lang="fr-FR" dirty="0"/>
          </a:p>
        </p:txBody>
      </p:sp>
      <p:sp>
        <p:nvSpPr>
          <p:cNvPr id="4" name="Espace réservé du numéro de diapositive 3"/>
          <p:cNvSpPr>
            <a:spLocks noGrp="1"/>
          </p:cNvSpPr>
          <p:nvPr>
            <p:ph type="sldNum" sz="quarter" idx="12"/>
          </p:nvPr>
        </p:nvSpPr>
        <p:spPr/>
        <p:txBody>
          <a:bodyPr/>
          <a:lstStyle/>
          <a:p>
            <a:fld id="{55BD0AE4-8DFF-47CE-B953-7C13CD0AD4FE}" type="slidenum">
              <a:rPr lang="fr-BE" smtClean="0"/>
              <a:pPr/>
              <a:t>28</a:t>
            </a:fld>
            <a:endParaRPr lang="fr-BE"/>
          </a:p>
        </p:txBody>
      </p:sp>
      <p:pic>
        <p:nvPicPr>
          <p:cNvPr id="7" name="Image 6" descr="Capture d’écran 2018-12-07 à 12.36.01.png"/>
          <p:cNvPicPr>
            <a:picLocks noChangeAspect="1"/>
          </p:cNvPicPr>
          <p:nvPr/>
        </p:nvPicPr>
        <p:blipFill>
          <a:blip r:embed="rId2"/>
          <a:stretch>
            <a:fillRect/>
          </a:stretch>
        </p:blipFill>
        <p:spPr>
          <a:xfrm rot="443493">
            <a:off x="4265238" y="3095653"/>
            <a:ext cx="4464369" cy="2627109"/>
          </a:xfrm>
          <a:prstGeom prst="rect">
            <a:avLst/>
          </a:prstGeom>
        </p:spPr>
      </p:pic>
      <p:sp>
        <p:nvSpPr>
          <p:cNvPr id="8" name="ZoneTexte 7"/>
          <p:cNvSpPr txBox="1"/>
          <p:nvPr/>
        </p:nvSpPr>
        <p:spPr>
          <a:xfrm>
            <a:off x="1371600" y="4953000"/>
            <a:ext cx="2095871" cy="400110"/>
          </a:xfrm>
          <a:prstGeom prst="rect">
            <a:avLst/>
          </a:prstGeom>
          <a:noFill/>
        </p:spPr>
        <p:txBody>
          <a:bodyPr wrap="none" rtlCol="0">
            <a:spAutoFit/>
          </a:bodyPr>
          <a:lstStyle/>
          <a:p>
            <a:r>
              <a:rPr lang="fr-FR" sz="2000" b="1" dirty="0">
                <a:solidFill>
                  <a:schemeClr val="accent2"/>
                </a:solidFill>
              </a:rPr>
              <a:t>Fondation « FLA »</a:t>
            </a:r>
          </a:p>
        </p:txBody>
      </p:sp>
      <p:sp>
        <p:nvSpPr>
          <p:cNvPr id="9" name="ZoneTexte 8"/>
          <p:cNvSpPr txBox="1"/>
          <p:nvPr/>
        </p:nvSpPr>
        <p:spPr>
          <a:xfrm>
            <a:off x="6934200" y="2590800"/>
            <a:ext cx="1363124" cy="400110"/>
          </a:xfrm>
          <a:prstGeom prst="rect">
            <a:avLst/>
          </a:prstGeom>
          <a:noFill/>
        </p:spPr>
        <p:txBody>
          <a:bodyPr wrap="none" rtlCol="0">
            <a:spAutoFit/>
          </a:bodyPr>
          <a:lstStyle/>
          <a:p>
            <a:r>
              <a:rPr lang="fr-FR" sz="2000" i="1" dirty="0"/>
              <a:t>Mars 2018</a:t>
            </a:r>
          </a:p>
        </p:txBody>
      </p:sp>
      <p:pic>
        <p:nvPicPr>
          <p:cNvPr id="10" name="Image 9" descr="Capture d’écran 2018-12-07 à 12.40.48.png"/>
          <p:cNvPicPr>
            <a:picLocks noChangeAspect="1"/>
          </p:cNvPicPr>
          <p:nvPr/>
        </p:nvPicPr>
        <p:blipFill>
          <a:blip r:embed="rId3"/>
          <a:stretch>
            <a:fillRect/>
          </a:stretch>
        </p:blipFill>
        <p:spPr>
          <a:xfrm>
            <a:off x="685800" y="2438400"/>
            <a:ext cx="3509399" cy="2260600"/>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57301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Louvain-la-Neuve</a:t>
            </a:r>
          </a:p>
        </p:txBody>
      </p:sp>
      <p:sp>
        <p:nvSpPr>
          <p:cNvPr id="4" name="Espace réservé du numéro de diapositive 3"/>
          <p:cNvSpPr>
            <a:spLocks noGrp="1"/>
          </p:cNvSpPr>
          <p:nvPr>
            <p:ph type="sldNum" sz="quarter" idx="12"/>
          </p:nvPr>
        </p:nvSpPr>
        <p:spPr/>
        <p:txBody>
          <a:bodyPr/>
          <a:lstStyle/>
          <a:p>
            <a:fld id="{55BD0AE4-8DFF-47CE-B953-7C13CD0AD4FE}" type="slidenum">
              <a:rPr lang="fr-BE" smtClean="0"/>
              <a:pPr/>
              <a:t>29</a:t>
            </a:fld>
            <a:endParaRPr lang="fr-BE"/>
          </a:p>
        </p:txBody>
      </p:sp>
      <p:pic>
        <p:nvPicPr>
          <p:cNvPr id="5" name="Image 4" descr="Capture d’écran 2018-12-07 à 12.42.52.png"/>
          <p:cNvPicPr>
            <a:picLocks noChangeAspect="1"/>
          </p:cNvPicPr>
          <p:nvPr/>
        </p:nvPicPr>
        <p:blipFill>
          <a:blip r:embed="rId2"/>
          <a:stretch>
            <a:fillRect/>
          </a:stretch>
        </p:blipFill>
        <p:spPr>
          <a:xfrm rot="21237801">
            <a:off x="3096109" y="1908011"/>
            <a:ext cx="4618627" cy="4056763"/>
          </a:xfrm>
          <a:prstGeom prst="rect">
            <a:avLst/>
          </a:prstGeom>
        </p:spPr>
      </p:pic>
      <p:pic>
        <p:nvPicPr>
          <p:cNvPr id="6" name="Image 5" descr="Capture d’écran 2018-12-07 à 12.43.48.png"/>
          <p:cNvPicPr>
            <a:picLocks noChangeAspect="1"/>
          </p:cNvPicPr>
          <p:nvPr/>
        </p:nvPicPr>
        <p:blipFill>
          <a:blip r:embed="rId3"/>
          <a:stretch>
            <a:fillRect/>
          </a:stretch>
        </p:blipFill>
        <p:spPr>
          <a:xfrm>
            <a:off x="914400" y="5257800"/>
            <a:ext cx="1930400" cy="571500"/>
          </a:xfrm>
          <a:prstGeom prst="rect">
            <a:avLst/>
          </a:prstGeom>
        </p:spPr>
      </p:pic>
      <p:sp>
        <p:nvSpPr>
          <p:cNvPr id="7" name="ZoneTexte 6"/>
          <p:cNvSpPr txBox="1"/>
          <p:nvPr/>
        </p:nvSpPr>
        <p:spPr>
          <a:xfrm>
            <a:off x="1295400" y="4800600"/>
            <a:ext cx="1318440" cy="369332"/>
          </a:xfrm>
          <a:prstGeom prst="rect">
            <a:avLst/>
          </a:prstGeom>
          <a:noFill/>
        </p:spPr>
        <p:txBody>
          <a:bodyPr wrap="none" rtlCol="0">
            <a:spAutoFit/>
          </a:bodyPr>
          <a:lstStyle/>
          <a:p>
            <a:r>
              <a:rPr lang="fr-FR" i="1" dirty="0"/>
              <a:t>26-06-2018</a:t>
            </a:r>
          </a:p>
        </p:txBody>
      </p:sp>
      <p:sp>
        <p:nvSpPr>
          <p:cNvPr id="8" name="ZoneTexte 7"/>
          <p:cNvSpPr txBox="1"/>
          <p:nvPr/>
        </p:nvSpPr>
        <p:spPr>
          <a:xfrm>
            <a:off x="838200" y="4267200"/>
            <a:ext cx="2294744" cy="400110"/>
          </a:xfrm>
          <a:prstGeom prst="rect">
            <a:avLst/>
          </a:prstGeom>
          <a:noFill/>
        </p:spPr>
        <p:txBody>
          <a:bodyPr wrap="none" rtlCol="0">
            <a:spAutoFit/>
          </a:bodyPr>
          <a:lstStyle/>
          <a:p>
            <a:r>
              <a:rPr lang="fr-FR" sz="2000" b="1" dirty="0">
                <a:solidFill>
                  <a:schemeClr val="accent2"/>
                </a:solidFill>
              </a:rPr>
              <a:t>Fondation CLT-OLLN</a:t>
            </a:r>
          </a:p>
        </p:txBody>
      </p:sp>
    </p:spTree>
    <p:extLst>
      <p:ext uri="{BB962C8B-B14F-4D97-AF65-F5344CB8AC3E}">
        <p14:creationId xmlns:p14="http://schemas.microsoft.com/office/powerpoint/2010/main" val="3059062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5ED761-3EA0-5546-9BDE-79F6415757D5}"/>
              </a:ext>
            </a:extLst>
          </p:cNvPr>
          <p:cNvSpPr>
            <a:spLocks noGrp="1"/>
          </p:cNvSpPr>
          <p:nvPr>
            <p:ph type="title"/>
          </p:nvPr>
        </p:nvSpPr>
        <p:spPr/>
        <p:txBody>
          <a:bodyPr/>
          <a:lstStyle/>
          <a:p>
            <a:r>
              <a:rPr lang="nl-BE" dirty="0">
                <a:solidFill>
                  <a:srgbClr val="4B9291"/>
                </a:solidFill>
              </a:rPr>
              <a:t>Aux origines …</a:t>
            </a:r>
            <a:endParaRPr lang="fr-FR" dirty="0">
              <a:solidFill>
                <a:srgbClr val="4B9291"/>
              </a:solidFill>
            </a:endParaRPr>
          </a:p>
        </p:txBody>
      </p:sp>
      <p:sp>
        <p:nvSpPr>
          <p:cNvPr id="3" name="Espace réservé du contenu 2">
            <a:extLst>
              <a:ext uri="{FF2B5EF4-FFF2-40B4-BE49-F238E27FC236}">
                <a16:creationId xmlns:a16="http://schemas.microsoft.com/office/drawing/2014/main" id="{FCCFFE57-9B42-8B42-97CA-9D132D9BCF88}"/>
              </a:ext>
            </a:extLst>
          </p:cNvPr>
          <p:cNvSpPr>
            <a:spLocks noGrp="1"/>
          </p:cNvSpPr>
          <p:nvPr>
            <p:ph idx="1"/>
          </p:nvPr>
        </p:nvSpPr>
        <p:spPr>
          <a:xfrm>
            <a:off x="1889429" y="5036832"/>
            <a:ext cx="5684189" cy="1237459"/>
          </a:xfrm>
        </p:spPr>
        <p:txBody>
          <a:bodyPr>
            <a:normAutofit/>
          </a:bodyPr>
          <a:lstStyle/>
          <a:p>
            <a:r>
              <a:rPr lang="nl-BE" sz="2200" b="1" dirty="0"/>
              <a:t>Les Kibouts en Israël</a:t>
            </a:r>
          </a:p>
          <a:p>
            <a:r>
              <a:rPr lang="nl-BE" sz="2200" dirty="0"/>
              <a:t>Utopie de partage des terres – propriété collective et auto-gestion – zones d’habitation</a:t>
            </a:r>
            <a:endParaRPr lang="fr-FR" sz="2200" dirty="0"/>
          </a:p>
        </p:txBody>
      </p:sp>
      <p:pic>
        <p:nvPicPr>
          <p:cNvPr id="4" name="Image 3">
            <a:extLst>
              <a:ext uri="{FF2B5EF4-FFF2-40B4-BE49-F238E27FC236}">
                <a16:creationId xmlns:a16="http://schemas.microsoft.com/office/drawing/2014/main" id="{C6CF2E94-6DB6-A240-BE12-7ADB8C3B1524}"/>
              </a:ext>
            </a:extLst>
          </p:cNvPr>
          <p:cNvPicPr>
            <a:picLocks noChangeAspect="1"/>
          </p:cNvPicPr>
          <p:nvPr/>
        </p:nvPicPr>
        <p:blipFill>
          <a:blip r:embed="rId2"/>
          <a:stretch>
            <a:fillRect/>
          </a:stretch>
        </p:blipFill>
        <p:spPr>
          <a:xfrm>
            <a:off x="1382615" y="1815998"/>
            <a:ext cx="6424489" cy="3142196"/>
          </a:xfrm>
          <a:prstGeom prst="rect">
            <a:avLst/>
          </a:prstGeom>
        </p:spPr>
      </p:pic>
      <p:sp>
        <p:nvSpPr>
          <p:cNvPr id="7" name="Espace réservé du numéro de diapositive 6">
            <a:extLst>
              <a:ext uri="{FF2B5EF4-FFF2-40B4-BE49-F238E27FC236}">
                <a16:creationId xmlns:a16="http://schemas.microsoft.com/office/drawing/2014/main" id="{006F8C05-45BB-1D49-9D2C-5CBDC0B28ECC}"/>
              </a:ext>
            </a:extLst>
          </p:cNvPr>
          <p:cNvSpPr>
            <a:spLocks noGrp="1"/>
          </p:cNvSpPr>
          <p:nvPr>
            <p:ph type="sldNum" sz="quarter" idx="12"/>
          </p:nvPr>
        </p:nvSpPr>
        <p:spPr/>
        <p:txBody>
          <a:bodyPr/>
          <a:lstStyle/>
          <a:p>
            <a:fld id="{244820E8-2607-7646-824C-9270DEC13EF3}" type="slidenum">
              <a:rPr lang="fr-FR" smtClean="0"/>
              <a:pPr/>
              <a:t>3</a:t>
            </a:fld>
            <a:endParaRPr lang="fr-FR"/>
          </a:p>
        </p:txBody>
      </p:sp>
    </p:spTree>
    <p:extLst>
      <p:ext uri="{BB962C8B-B14F-4D97-AF65-F5344CB8AC3E}">
        <p14:creationId xmlns:p14="http://schemas.microsoft.com/office/powerpoint/2010/main" val="2241469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SLSP </a:t>
            </a:r>
            <a:r>
              <a:rPr lang="fr-FR" dirty="0" err="1"/>
              <a:t>Lysco</a:t>
            </a:r>
            <a:r>
              <a:rPr lang="fr-FR" dirty="0"/>
              <a:t> </a:t>
            </a:r>
            <a:br>
              <a:rPr lang="fr-FR" dirty="0"/>
            </a:br>
            <a:r>
              <a:rPr lang="fr-FR" sz="3200" dirty="0"/>
              <a:t>à Comines </a:t>
            </a:r>
            <a:r>
              <a:rPr lang="fr-FR" sz="3200" dirty="0" err="1"/>
              <a:t>Warneton</a:t>
            </a:r>
            <a:endParaRPr lang="fr-FR" sz="3200" dirty="0"/>
          </a:p>
        </p:txBody>
      </p:sp>
      <p:pic>
        <p:nvPicPr>
          <p:cNvPr id="5" name="Espace réservé du contenu 4" descr="Capture d’écran 2018-12-07 à 12.21.14.png"/>
          <p:cNvPicPr>
            <a:picLocks noGrp="1" noChangeAspect="1"/>
          </p:cNvPicPr>
          <p:nvPr>
            <p:ph idx="1"/>
          </p:nvPr>
        </p:nvPicPr>
        <p:blipFill>
          <a:blip r:embed="rId2"/>
          <a:stretch>
            <a:fillRect/>
          </a:stretch>
        </p:blipFill>
        <p:spPr>
          <a:xfrm rot="20869157">
            <a:off x="687449" y="2946549"/>
            <a:ext cx="4377091" cy="2649537"/>
          </a:xfrm>
        </p:spPr>
      </p:pic>
      <p:sp>
        <p:nvSpPr>
          <p:cNvPr id="4" name="Espace réservé du numéro de diapositive 3"/>
          <p:cNvSpPr>
            <a:spLocks noGrp="1"/>
          </p:cNvSpPr>
          <p:nvPr>
            <p:ph type="sldNum" sz="quarter" idx="12"/>
          </p:nvPr>
        </p:nvSpPr>
        <p:spPr/>
        <p:txBody>
          <a:bodyPr/>
          <a:lstStyle/>
          <a:p>
            <a:fld id="{55BD0AE4-8DFF-47CE-B953-7C13CD0AD4FE}" type="slidenum">
              <a:rPr lang="fr-BE" smtClean="0"/>
              <a:pPr/>
              <a:t>30</a:t>
            </a:fld>
            <a:endParaRPr lang="fr-BE"/>
          </a:p>
        </p:txBody>
      </p:sp>
      <p:pic>
        <p:nvPicPr>
          <p:cNvPr id="6" name="Image 5" descr="Capture d’écran 2018-12-07 à 12.22.24.png"/>
          <p:cNvPicPr>
            <a:picLocks noChangeAspect="1"/>
          </p:cNvPicPr>
          <p:nvPr/>
        </p:nvPicPr>
        <p:blipFill>
          <a:blip r:embed="rId3"/>
          <a:stretch>
            <a:fillRect/>
          </a:stretch>
        </p:blipFill>
        <p:spPr>
          <a:xfrm rot="829262">
            <a:off x="4717017" y="1655953"/>
            <a:ext cx="3938852" cy="2329429"/>
          </a:xfrm>
          <a:prstGeom prst="rect">
            <a:avLst/>
          </a:prstGeom>
          <a:effectLst>
            <a:outerShdw blurRad="50800" dist="38100" dir="2700000" algn="tl" rotWithShape="0">
              <a:srgbClr val="000000">
                <a:alpha val="43000"/>
              </a:srgbClr>
            </a:outerShdw>
          </a:effectLst>
        </p:spPr>
      </p:pic>
      <p:pic>
        <p:nvPicPr>
          <p:cNvPr id="7" name="Image 6" descr="Capture d’écran 2018-12-07 à 12.23.06.png"/>
          <p:cNvPicPr>
            <a:picLocks noChangeAspect="1"/>
          </p:cNvPicPr>
          <p:nvPr/>
        </p:nvPicPr>
        <p:blipFill>
          <a:blip r:embed="rId4"/>
          <a:stretch>
            <a:fillRect/>
          </a:stretch>
        </p:blipFill>
        <p:spPr>
          <a:xfrm>
            <a:off x="6019800" y="4343400"/>
            <a:ext cx="1358900" cy="660400"/>
          </a:xfrm>
          <a:prstGeom prst="rect">
            <a:avLst/>
          </a:prstGeom>
        </p:spPr>
      </p:pic>
      <p:sp>
        <p:nvSpPr>
          <p:cNvPr id="8" name="ZoneTexte 7"/>
          <p:cNvSpPr txBox="1"/>
          <p:nvPr/>
        </p:nvSpPr>
        <p:spPr>
          <a:xfrm>
            <a:off x="6019800" y="5105400"/>
            <a:ext cx="1318440" cy="369332"/>
          </a:xfrm>
          <a:prstGeom prst="rect">
            <a:avLst/>
          </a:prstGeom>
          <a:noFill/>
        </p:spPr>
        <p:txBody>
          <a:bodyPr wrap="none" rtlCol="0">
            <a:spAutoFit/>
          </a:bodyPr>
          <a:lstStyle/>
          <a:p>
            <a:r>
              <a:rPr lang="fr-FR" i="1" dirty="0"/>
              <a:t>10-06-2018</a:t>
            </a:r>
          </a:p>
        </p:txBody>
      </p:sp>
      <p:sp>
        <p:nvSpPr>
          <p:cNvPr id="9" name="ZoneTexte 8"/>
          <p:cNvSpPr txBox="1"/>
          <p:nvPr/>
        </p:nvSpPr>
        <p:spPr>
          <a:xfrm>
            <a:off x="5486400" y="5562600"/>
            <a:ext cx="2352101" cy="400110"/>
          </a:xfrm>
          <a:prstGeom prst="rect">
            <a:avLst/>
          </a:prstGeom>
          <a:noFill/>
        </p:spPr>
        <p:txBody>
          <a:bodyPr wrap="none" rtlCol="0">
            <a:spAutoFit/>
          </a:bodyPr>
          <a:lstStyle/>
          <a:p>
            <a:r>
              <a:rPr lang="fr-FR" sz="2000" b="1" dirty="0">
                <a:solidFill>
                  <a:schemeClr val="accent2"/>
                </a:solidFill>
              </a:rPr>
              <a:t>Fondation Val de Lys</a:t>
            </a:r>
          </a:p>
        </p:txBody>
      </p:sp>
    </p:spTree>
    <p:extLst>
      <p:ext uri="{BB962C8B-B14F-4D97-AF65-F5344CB8AC3E}">
        <p14:creationId xmlns:p14="http://schemas.microsoft.com/office/powerpoint/2010/main" val="89494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SLSP La </a:t>
            </a:r>
            <a:r>
              <a:rPr lang="fr-FR" dirty="0" err="1"/>
              <a:t>Sambrienne</a:t>
            </a:r>
            <a:r>
              <a:rPr lang="fr-FR" dirty="0"/>
              <a:t> ? </a:t>
            </a:r>
            <a:br>
              <a:rPr lang="fr-FR" dirty="0"/>
            </a:br>
            <a:r>
              <a:rPr lang="fr-FR" sz="3000" dirty="0"/>
              <a:t>un souhait </a:t>
            </a:r>
            <a:r>
              <a:rPr lang="fr-FR" sz="3200" dirty="0"/>
              <a:t>à Marcinelle ?</a:t>
            </a:r>
          </a:p>
        </p:txBody>
      </p:sp>
      <p:sp>
        <p:nvSpPr>
          <p:cNvPr id="4" name="Espace réservé du numéro de diapositive 3"/>
          <p:cNvSpPr>
            <a:spLocks noGrp="1"/>
          </p:cNvSpPr>
          <p:nvPr>
            <p:ph type="sldNum" sz="quarter" idx="12"/>
          </p:nvPr>
        </p:nvSpPr>
        <p:spPr/>
        <p:txBody>
          <a:bodyPr/>
          <a:lstStyle/>
          <a:p>
            <a:fld id="{55BD0AE4-8DFF-47CE-B953-7C13CD0AD4FE}" type="slidenum">
              <a:rPr lang="fr-BE" smtClean="0"/>
              <a:pPr/>
              <a:t>31</a:t>
            </a:fld>
            <a:endParaRPr lang="fr-BE"/>
          </a:p>
        </p:txBody>
      </p:sp>
      <p:pic>
        <p:nvPicPr>
          <p:cNvPr id="5" name="Image 4" descr="Capture d’écran 2018-12-07 à 13.07.40.png"/>
          <p:cNvPicPr>
            <a:picLocks noChangeAspect="1"/>
          </p:cNvPicPr>
          <p:nvPr/>
        </p:nvPicPr>
        <p:blipFill>
          <a:blip r:embed="rId2"/>
          <a:stretch>
            <a:fillRect/>
          </a:stretch>
        </p:blipFill>
        <p:spPr>
          <a:xfrm rot="21157180">
            <a:off x="4632297" y="1925907"/>
            <a:ext cx="4038600" cy="2385671"/>
          </a:xfrm>
          <a:prstGeom prst="rect">
            <a:avLst/>
          </a:prstGeom>
          <a:effectLst>
            <a:outerShdw blurRad="50800" dist="38100" dir="2700000" algn="tl" rotWithShape="0">
              <a:srgbClr val="000000">
                <a:alpha val="43000"/>
              </a:srgbClr>
            </a:outerShdw>
          </a:effectLst>
        </p:spPr>
      </p:pic>
      <p:pic>
        <p:nvPicPr>
          <p:cNvPr id="6" name="Image 5" descr="Capture d’écran 2018-12-07 à 13.08.08.png"/>
          <p:cNvPicPr>
            <a:picLocks noChangeAspect="1"/>
          </p:cNvPicPr>
          <p:nvPr/>
        </p:nvPicPr>
        <p:blipFill>
          <a:blip r:embed="rId3"/>
          <a:stretch>
            <a:fillRect/>
          </a:stretch>
        </p:blipFill>
        <p:spPr>
          <a:xfrm>
            <a:off x="685800" y="4572000"/>
            <a:ext cx="6497782" cy="1542639"/>
          </a:xfrm>
          <a:prstGeom prst="rect">
            <a:avLst/>
          </a:prstGeom>
        </p:spPr>
      </p:pic>
      <p:pic>
        <p:nvPicPr>
          <p:cNvPr id="7" name="Image 6" descr="Capture d’écran 2018-12-07 à 12.43.48.png"/>
          <p:cNvPicPr>
            <a:picLocks noChangeAspect="1"/>
          </p:cNvPicPr>
          <p:nvPr/>
        </p:nvPicPr>
        <p:blipFill>
          <a:blip r:embed="rId4"/>
          <a:stretch>
            <a:fillRect/>
          </a:stretch>
        </p:blipFill>
        <p:spPr>
          <a:xfrm>
            <a:off x="7086600" y="4876800"/>
            <a:ext cx="1930400" cy="571500"/>
          </a:xfrm>
          <a:prstGeom prst="rect">
            <a:avLst/>
          </a:prstGeom>
        </p:spPr>
      </p:pic>
      <p:sp>
        <p:nvSpPr>
          <p:cNvPr id="8" name="ZoneTexte 7"/>
          <p:cNvSpPr txBox="1"/>
          <p:nvPr/>
        </p:nvSpPr>
        <p:spPr>
          <a:xfrm>
            <a:off x="7315200" y="5486400"/>
            <a:ext cx="1443274" cy="400110"/>
          </a:xfrm>
          <a:prstGeom prst="rect">
            <a:avLst/>
          </a:prstGeom>
          <a:noFill/>
        </p:spPr>
        <p:txBody>
          <a:bodyPr wrap="none" rtlCol="0">
            <a:spAutoFit/>
          </a:bodyPr>
          <a:lstStyle/>
          <a:p>
            <a:r>
              <a:rPr lang="fr-FR" sz="2000" i="1" dirty="0"/>
              <a:t>14-10-2016</a:t>
            </a:r>
          </a:p>
        </p:txBody>
      </p:sp>
      <p:pic>
        <p:nvPicPr>
          <p:cNvPr id="9" name="Image 8" descr="Capture d’écran 2018-12-07 à 13.10.44.png"/>
          <p:cNvPicPr>
            <a:picLocks noChangeAspect="1"/>
          </p:cNvPicPr>
          <p:nvPr/>
        </p:nvPicPr>
        <p:blipFill>
          <a:blip r:embed="rId5"/>
          <a:stretch>
            <a:fillRect/>
          </a:stretch>
        </p:blipFill>
        <p:spPr>
          <a:xfrm rot="21129257">
            <a:off x="3299012" y="3676026"/>
            <a:ext cx="1415588" cy="425450"/>
          </a:xfrm>
          <a:prstGeom prst="rect">
            <a:avLst/>
          </a:prstGeom>
        </p:spPr>
      </p:pic>
      <p:sp>
        <p:nvSpPr>
          <p:cNvPr id="10" name="ZoneTexte 9"/>
          <p:cNvSpPr txBox="1"/>
          <p:nvPr/>
        </p:nvSpPr>
        <p:spPr>
          <a:xfrm rot="21054529">
            <a:off x="3140924" y="3273418"/>
            <a:ext cx="1443274" cy="400110"/>
          </a:xfrm>
          <a:prstGeom prst="rect">
            <a:avLst/>
          </a:prstGeom>
          <a:noFill/>
        </p:spPr>
        <p:txBody>
          <a:bodyPr wrap="none" rtlCol="0">
            <a:spAutoFit/>
          </a:bodyPr>
          <a:lstStyle/>
          <a:p>
            <a:r>
              <a:rPr lang="fr-FR" sz="2000" i="1" dirty="0"/>
              <a:t>26-05-2017</a:t>
            </a:r>
          </a:p>
        </p:txBody>
      </p:sp>
    </p:spTree>
    <p:extLst>
      <p:ext uri="{BB962C8B-B14F-4D97-AF65-F5344CB8AC3E}">
        <p14:creationId xmlns:p14="http://schemas.microsoft.com/office/powerpoint/2010/main" val="3061951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CLT l’Anthélie à Tournai</a:t>
            </a:r>
          </a:p>
        </p:txBody>
      </p:sp>
      <p:pic>
        <p:nvPicPr>
          <p:cNvPr id="5" name="Espace réservé du contenu 4" descr="Capture d’écran 2019-05-10 à 19.12.08.png"/>
          <p:cNvPicPr>
            <a:picLocks noGrp="1" noChangeAspect="1"/>
          </p:cNvPicPr>
          <p:nvPr>
            <p:ph idx="1"/>
          </p:nvPr>
        </p:nvPicPr>
        <p:blipFill>
          <a:blip r:embed="rId2"/>
          <a:stretch>
            <a:fillRect/>
          </a:stretch>
        </p:blipFill>
        <p:spPr>
          <a:xfrm>
            <a:off x="6705600" y="4648200"/>
            <a:ext cx="1600200" cy="1498600"/>
          </a:xfrm>
        </p:spPr>
      </p:pic>
      <p:sp>
        <p:nvSpPr>
          <p:cNvPr id="4" name="Espace réservé du numéro de diapositive 3"/>
          <p:cNvSpPr>
            <a:spLocks noGrp="1"/>
          </p:cNvSpPr>
          <p:nvPr>
            <p:ph type="sldNum" sz="quarter" idx="12"/>
          </p:nvPr>
        </p:nvSpPr>
        <p:spPr/>
        <p:txBody>
          <a:bodyPr/>
          <a:lstStyle/>
          <a:p>
            <a:fld id="{55BD0AE4-8DFF-47CE-B953-7C13CD0AD4FE}" type="slidenum">
              <a:rPr lang="fr-BE" smtClean="0"/>
              <a:pPr/>
              <a:t>32</a:t>
            </a:fld>
            <a:endParaRPr lang="fr-BE"/>
          </a:p>
        </p:txBody>
      </p:sp>
      <p:pic>
        <p:nvPicPr>
          <p:cNvPr id="6" name="Image 5" descr="Capture d’écran 2019-05-10 à 19.12.32.png"/>
          <p:cNvPicPr>
            <a:picLocks noChangeAspect="1"/>
          </p:cNvPicPr>
          <p:nvPr/>
        </p:nvPicPr>
        <p:blipFill>
          <a:blip r:embed="rId3"/>
          <a:stretch>
            <a:fillRect/>
          </a:stretch>
        </p:blipFill>
        <p:spPr>
          <a:xfrm rot="342886">
            <a:off x="873255" y="2454152"/>
            <a:ext cx="4392770" cy="2453836"/>
          </a:xfrm>
          <a:prstGeom prst="rect">
            <a:avLst/>
          </a:prstGeom>
        </p:spPr>
      </p:pic>
      <p:sp>
        <p:nvSpPr>
          <p:cNvPr id="7" name="ZoneTexte 6"/>
          <p:cNvSpPr txBox="1"/>
          <p:nvPr/>
        </p:nvSpPr>
        <p:spPr>
          <a:xfrm rot="275013">
            <a:off x="561398" y="5021384"/>
            <a:ext cx="5562600" cy="923330"/>
          </a:xfrm>
          <a:prstGeom prst="rect">
            <a:avLst/>
          </a:prstGeom>
          <a:noFill/>
        </p:spPr>
        <p:txBody>
          <a:bodyPr wrap="square" rtlCol="0">
            <a:spAutoFit/>
          </a:bodyPr>
          <a:lstStyle/>
          <a:p>
            <a:r>
              <a:rPr lang="fr-FR" dirty="0"/>
              <a:t>10 appartements pérennes et de qualité pour des adultes ayant rencontré des difficultés d’ordre psychique, mais ayant trouvé une relative stabilisation (subjective) </a:t>
            </a:r>
          </a:p>
        </p:txBody>
      </p:sp>
      <p:sp>
        <p:nvSpPr>
          <p:cNvPr id="9" name="ZoneTexte 8"/>
          <p:cNvSpPr txBox="1"/>
          <p:nvPr/>
        </p:nvSpPr>
        <p:spPr>
          <a:xfrm>
            <a:off x="5410200" y="2057400"/>
            <a:ext cx="3352800" cy="2585323"/>
          </a:xfrm>
          <a:prstGeom prst="rect">
            <a:avLst/>
          </a:prstGeom>
          <a:noFill/>
        </p:spPr>
        <p:txBody>
          <a:bodyPr wrap="square" rtlCol="0">
            <a:spAutoFit/>
          </a:bodyPr>
          <a:lstStyle/>
          <a:p>
            <a:r>
              <a:rPr lang="fr-FR" dirty="0"/>
              <a:t>Entre habitat privé et offre institutionnelle …</a:t>
            </a:r>
          </a:p>
          <a:p>
            <a:pPr>
              <a:buFont typeface="Wingdings" pitchFamily="1" charset="2"/>
              <a:buChar char="Ø"/>
            </a:pPr>
            <a:r>
              <a:rPr lang="fr-FR" dirty="0"/>
              <a:t>Fondation privée Anthélie</a:t>
            </a:r>
          </a:p>
          <a:p>
            <a:pPr>
              <a:buFont typeface="Wingdings" pitchFamily="1" charset="2"/>
              <a:buChar char="Ø"/>
            </a:pPr>
            <a:r>
              <a:rPr lang="fr-FR" dirty="0"/>
              <a:t> Réseau Santé mentale Hainaut occidental – projet 107</a:t>
            </a:r>
          </a:p>
          <a:p>
            <a:pPr>
              <a:buFont typeface="Wingdings" pitchFamily="1" charset="2"/>
              <a:buChar char="Ø"/>
            </a:pPr>
            <a:r>
              <a:rPr lang="fr-FR" dirty="0"/>
              <a:t> IMP/SRJ le Courtil</a:t>
            </a:r>
          </a:p>
          <a:p>
            <a:pPr>
              <a:buFont typeface="Wingdings" pitchFamily="1" charset="2"/>
              <a:buChar char="Ø"/>
            </a:pPr>
            <a:r>
              <a:rPr lang="fr-FR" dirty="0"/>
              <a:t> AIS Tournai Logement</a:t>
            </a:r>
          </a:p>
          <a:p>
            <a:pPr>
              <a:buFont typeface="Wingdings" pitchFamily="1" charset="2"/>
              <a:buChar char="Ø"/>
            </a:pPr>
            <a:r>
              <a:rPr lang="fr-FR" dirty="0"/>
              <a:t> Association parents et familles « La main à l’Oreille »</a:t>
            </a:r>
          </a:p>
        </p:txBody>
      </p:sp>
    </p:spTree>
    <p:extLst>
      <p:ext uri="{BB962C8B-B14F-4D97-AF65-F5344CB8AC3E}">
        <p14:creationId xmlns:p14="http://schemas.microsoft.com/office/powerpoint/2010/main" val="1397375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CLT Les Piges à Monceau</a:t>
            </a:r>
          </a:p>
        </p:txBody>
      </p:sp>
      <p:sp>
        <p:nvSpPr>
          <p:cNvPr id="4" name="Espace réservé du numéro de diapositive 3"/>
          <p:cNvSpPr>
            <a:spLocks noGrp="1"/>
          </p:cNvSpPr>
          <p:nvPr>
            <p:ph type="sldNum" sz="quarter" idx="12"/>
          </p:nvPr>
        </p:nvSpPr>
        <p:spPr/>
        <p:txBody>
          <a:bodyPr/>
          <a:lstStyle/>
          <a:p>
            <a:fld id="{55BD0AE4-8DFF-47CE-B953-7C13CD0AD4FE}" type="slidenum">
              <a:rPr lang="fr-BE" smtClean="0"/>
              <a:pPr/>
              <a:t>33</a:t>
            </a:fld>
            <a:endParaRPr lang="fr-BE"/>
          </a:p>
        </p:txBody>
      </p:sp>
      <p:pic>
        <p:nvPicPr>
          <p:cNvPr id="5" name="Image 4" descr="Capture d’écran 2019-05-10 à 19.19.13.png"/>
          <p:cNvPicPr>
            <a:picLocks noChangeAspect="1"/>
          </p:cNvPicPr>
          <p:nvPr/>
        </p:nvPicPr>
        <p:blipFill>
          <a:blip r:embed="rId2"/>
          <a:stretch>
            <a:fillRect/>
          </a:stretch>
        </p:blipFill>
        <p:spPr>
          <a:xfrm>
            <a:off x="838200" y="2438400"/>
            <a:ext cx="6223000" cy="3372465"/>
          </a:xfrm>
          <a:prstGeom prst="rect">
            <a:avLst/>
          </a:prstGeom>
        </p:spPr>
      </p:pic>
      <p:pic>
        <p:nvPicPr>
          <p:cNvPr id="6" name="Image 5" descr="Capture d’écran 2019-05-10 à 19.21.03.png"/>
          <p:cNvPicPr>
            <a:picLocks noChangeAspect="1"/>
          </p:cNvPicPr>
          <p:nvPr/>
        </p:nvPicPr>
        <p:blipFill>
          <a:blip r:embed="rId3"/>
          <a:stretch>
            <a:fillRect/>
          </a:stretch>
        </p:blipFill>
        <p:spPr>
          <a:xfrm rot="669146">
            <a:off x="3988408" y="2179427"/>
            <a:ext cx="3838192" cy="2178050"/>
          </a:xfrm>
          <a:prstGeom prst="rect">
            <a:avLst/>
          </a:prstGeom>
        </p:spPr>
      </p:pic>
      <p:pic>
        <p:nvPicPr>
          <p:cNvPr id="7" name="Image 6" descr="Capture d’écran 2019-05-10 à 19.23.54.png"/>
          <p:cNvPicPr>
            <a:picLocks noChangeAspect="1"/>
          </p:cNvPicPr>
          <p:nvPr/>
        </p:nvPicPr>
        <p:blipFill>
          <a:blip r:embed="rId4"/>
          <a:stretch>
            <a:fillRect/>
          </a:stretch>
        </p:blipFill>
        <p:spPr>
          <a:xfrm>
            <a:off x="5181600" y="3962400"/>
            <a:ext cx="3802659" cy="2349500"/>
          </a:xfrm>
          <a:prstGeom prst="rect">
            <a:avLst/>
          </a:prstGeom>
        </p:spPr>
      </p:pic>
      <p:sp>
        <p:nvSpPr>
          <p:cNvPr id="8" name="ZoneTexte 7"/>
          <p:cNvSpPr txBox="1"/>
          <p:nvPr/>
        </p:nvSpPr>
        <p:spPr>
          <a:xfrm>
            <a:off x="914400" y="5867400"/>
            <a:ext cx="4118623" cy="369332"/>
          </a:xfrm>
          <a:prstGeom prst="rect">
            <a:avLst/>
          </a:prstGeom>
          <a:noFill/>
        </p:spPr>
        <p:txBody>
          <a:bodyPr wrap="none" rtlCol="0">
            <a:spAutoFit/>
          </a:bodyPr>
          <a:lstStyle/>
          <a:p>
            <a:r>
              <a:rPr lang="fr-FR" dirty="0"/>
              <a:t>APL Relogeas + EFT Quelque Chose à Faire</a:t>
            </a:r>
          </a:p>
        </p:txBody>
      </p:sp>
    </p:spTree>
    <p:extLst>
      <p:ext uri="{BB962C8B-B14F-4D97-AF65-F5344CB8AC3E}">
        <p14:creationId xmlns:p14="http://schemas.microsoft.com/office/powerpoint/2010/main" val="575708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286605"/>
            <a:ext cx="7543800" cy="1313596"/>
          </a:xfrm>
        </p:spPr>
        <p:txBody>
          <a:bodyPr>
            <a:noAutofit/>
          </a:bodyPr>
          <a:lstStyle/>
          <a:p>
            <a:r>
              <a:rPr lang="fr-FR" sz="3800" dirty="0"/>
              <a:t>CLT Fondus du Petit Marais</a:t>
            </a:r>
            <a:br>
              <a:rPr lang="fr-FR" sz="3800" dirty="0"/>
            </a:br>
            <a:r>
              <a:rPr lang="fr-FR" sz="3800" dirty="0"/>
              <a:t>à </a:t>
            </a:r>
            <a:r>
              <a:rPr lang="fr-FR" sz="3800" dirty="0" err="1"/>
              <a:t>Jemappe</a:t>
            </a:r>
            <a:endParaRPr lang="fr-FR" sz="3800" dirty="0"/>
          </a:p>
        </p:txBody>
      </p:sp>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55BD0AE4-8DFF-47CE-B953-7C13CD0AD4FE}" type="slidenum">
              <a:rPr lang="fr-BE" smtClean="0"/>
              <a:pPr/>
              <a:t>34</a:t>
            </a:fld>
            <a:endParaRPr lang="fr-BE"/>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828800"/>
            <a:ext cx="5334000" cy="4000500"/>
          </a:xfrm>
          <a:prstGeom prst="rect">
            <a:avLst/>
          </a:prstGeom>
        </p:spPr>
      </p:pic>
      <p:sp>
        <p:nvSpPr>
          <p:cNvPr id="6" name="ZoneTexte 5"/>
          <p:cNvSpPr txBox="1"/>
          <p:nvPr/>
        </p:nvSpPr>
        <p:spPr>
          <a:xfrm>
            <a:off x="6248400" y="4648200"/>
            <a:ext cx="2438400" cy="1200329"/>
          </a:xfrm>
          <a:prstGeom prst="rect">
            <a:avLst/>
          </a:prstGeom>
          <a:noFill/>
        </p:spPr>
        <p:txBody>
          <a:bodyPr wrap="square" rtlCol="0">
            <a:spAutoFit/>
          </a:bodyPr>
          <a:lstStyle/>
          <a:p>
            <a:r>
              <a:rPr lang="fr-FR" dirty="0"/>
              <a:t>Fondation Communautaire de </a:t>
            </a:r>
            <a:r>
              <a:rPr lang="fr-FR" dirty="0" err="1"/>
              <a:t>Jemappe</a:t>
            </a:r>
            <a:r>
              <a:rPr lang="fr-FR" dirty="0"/>
              <a:t> pour « faire territoire »</a:t>
            </a:r>
          </a:p>
        </p:txBody>
      </p:sp>
      <p:pic>
        <p:nvPicPr>
          <p:cNvPr id="7" name="Content Placeholder 3" descr="LesFondusProject-page001"/>
          <p:cNvPicPr>
            <a:picLocks/>
          </p:cNvPicPr>
          <p:nvPr/>
        </p:nvPicPr>
        <p:blipFill>
          <a:blip r:embed="rId3" cstate="print"/>
          <a:srcRect/>
          <a:stretch>
            <a:fillRect/>
          </a:stretch>
        </p:blipFill>
        <p:spPr bwMode="auto">
          <a:xfrm>
            <a:off x="5594149" y="2743200"/>
            <a:ext cx="2711651" cy="1884271"/>
          </a:xfrm>
          <a:prstGeom prst="rect">
            <a:avLst/>
          </a:prstGeom>
          <a:noFill/>
          <a:ln w="9525">
            <a:noFill/>
            <a:miter lim="800000"/>
            <a:headEnd/>
            <a:tailEnd/>
          </a:ln>
        </p:spPr>
      </p:pic>
      <p:sp>
        <p:nvSpPr>
          <p:cNvPr id="9" name="ZoneTexte 8"/>
          <p:cNvSpPr txBox="1"/>
          <p:nvPr/>
        </p:nvSpPr>
        <p:spPr>
          <a:xfrm>
            <a:off x="6553200" y="2057400"/>
            <a:ext cx="1627256" cy="369332"/>
          </a:xfrm>
          <a:prstGeom prst="rect">
            <a:avLst/>
          </a:prstGeom>
          <a:noFill/>
        </p:spPr>
        <p:txBody>
          <a:bodyPr wrap="none" rtlCol="0">
            <a:spAutoFit/>
          </a:bodyPr>
          <a:lstStyle/>
          <a:p>
            <a:r>
              <a:rPr lang="fr-FR" dirty="0"/>
              <a:t>Habitat Groupé</a:t>
            </a:r>
          </a:p>
        </p:txBody>
      </p:sp>
      <p:sp>
        <p:nvSpPr>
          <p:cNvPr id="11" name="ZoneTexte 10"/>
          <p:cNvSpPr txBox="1"/>
          <p:nvPr/>
        </p:nvSpPr>
        <p:spPr>
          <a:xfrm>
            <a:off x="914400" y="4293275"/>
            <a:ext cx="4876800" cy="2031325"/>
          </a:xfrm>
          <a:prstGeom prst="rect">
            <a:avLst/>
          </a:prstGeom>
          <a:noFill/>
        </p:spPr>
        <p:txBody>
          <a:bodyPr wrap="square" rtlCol="0">
            <a:spAutoFit/>
          </a:bodyPr>
          <a:lstStyle/>
          <a:p>
            <a:r>
              <a:rPr lang="fr-FR" sz="1400" dirty="0">
                <a:solidFill>
                  <a:schemeClr val="bg1"/>
                </a:solidFill>
              </a:rPr>
              <a:t>La Fondation privée Fonds du Petit Marais (foncière communautaire de Jemappes) est la structure juridique du projet. Elle permet à l’habitat groupé de fonctionner selon les principes du CLT. Les habitants (et futurs habitants) en sont les administrateurs. C’est elle qui a permis l’achat d’un parc arboré de 6 Ha, l’ancien « Stade St Ferdinand ». Au centre de ce parc, une construction en ossature bois et paille à destination d’un </a:t>
            </a:r>
            <a:r>
              <a:rPr lang="fr-FR" sz="1400" dirty="0"/>
              <a:t>habitat groupé de 5 familles sera érigé en lieu et place d’un ancien bâti en ruines qui a été détruit en 2016.</a:t>
            </a:r>
          </a:p>
        </p:txBody>
      </p:sp>
    </p:spTree>
    <p:extLst>
      <p:ext uri="{BB962C8B-B14F-4D97-AF65-F5344CB8AC3E}">
        <p14:creationId xmlns:p14="http://schemas.microsoft.com/office/powerpoint/2010/main" val="806384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CLT Mais oui ! à </a:t>
            </a:r>
            <a:r>
              <a:rPr lang="fr-FR" dirty="0" err="1"/>
              <a:t>Velaines</a:t>
            </a:r>
            <a:endParaRPr lang="fr-FR" dirty="0"/>
          </a:p>
        </p:txBody>
      </p:sp>
      <p:pic>
        <p:nvPicPr>
          <p:cNvPr id="5" name="Espace réservé du contenu 4" descr="Capture d’écran 2019-05-10 à 19.04.24.png"/>
          <p:cNvPicPr>
            <a:picLocks noGrp="1" noChangeAspect="1"/>
          </p:cNvPicPr>
          <p:nvPr>
            <p:ph idx="1"/>
          </p:nvPr>
        </p:nvPicPr>
        <p:blipFill>
          <a:blip r:embed="rId2"/>
          <a:stretch>
            <a:fillRect/>
          </a:stretch>
        </p:blipFill>
        <p:spPr>
          <a:xfrm>
            <a:off x="838200" y="1905000"/>
            <a:ext cx="5349633" cy="3103690"/>
          </a:xfrm>
        </p:spPr>
      </p:pic>
      <p:sp>
        <p:nvSpPr>
          <p:cNvPr id="4" name="Espace réservé du numéro de diapositive 3"/>
          <p:cNvSpPr>
            <a:spLocks noGrp="1"/>
          </p:cNvSpPr>
          <p:nvPr>
            <p:ph type="sldNum" sz="quarter" idx="12"/>
          </p:nvPr>
        </p:nvSpPr>
        <p:spPr/>
        <p:txBody>
          <a:bodyPr/>
          <a:lstStyle/>
          <a:p>
            <a:fld id="{55BD0AE4-8DFF-47CE-B953-7C13CD0AD4FE}" type="slidenum">
              <a:rPr lang="fr-BE" smtClean="0"/>
              <a:pPr/>
              <a:t>35</a:t>
            </a:fld>
            <a:endParaRPr lang="fr-BE"/>
          </a:p>
        </p:txBody>
      </p:sp>
      <p:pic>
        <p:nvPicPr>
          <p:cNvPr id="6" name="Image 5" descr="Capture d’écran 2019-05-10 à 19.04.58.png"/>
          <p:cNvPicPr>
            <a:picLocks noChangeAspect="1"/>
          </p:cNvPicPr>
          <p:nvPr/>
        </p:nvPicPr>
        <p:blipFill>
          <a:blip r:embed="rId3"/>
          <a:stretch>
            <a:fillRect/>
          </a:stretch>
        </p:blipFill>
        <p:spPr>
          <a:xfrm rot="21133202">
            <a:off x="3681399" y="3916441"/>
            <a:ext cx="5073958" cy="1822450"/>
          </a:xfrm>
          <a:prstGeom prst="rect">
            <a:avLst/>
          </a:prstGeom>
        </p:spPr>
      </p:pic>
      <p:pic>
        <p:nvPicPr>
          <p:cNvPr id="7" name="Image 6" descr="Capture d’écran 2019-05-10 à 19.06.03.png"/>
          <p:cNvPicPr>
            <a:picLocks noChangeAspect="1"/>
          </p:cNvPicPr>
          <p:nvPr/>
        </p:nvPicPr>
        <p:blipFill>
          <a:blip r:embed="rId4"/>
          <a:stretch>
            <a:fillRect/>
          </a:stretch>
        </p:blipFill>
        <p:spPr>
          <a:xfrm>
            <a:off x="6781800" y="3124200"/>
            <a:ext cx="1612900" cy="487415"/>
          </a:xfrm>
          <a:prstGeom prst="rect">
            <a:avLst/>
          </a:prstGeom>
        </p:spPr>
      </p:pic>
      <p:sp>
        <p:nvSpPr>
          <p:cNvPr id="8" name="ZoneTexte 7"/>
          <p:cNvSpPr txBox="1"/>
          <p:nvPr/>
        </p:nvSpPr>
        <p:spPr>
          <a:xfrm>
            <a:off x="838200" y="5486400"/>
            <a:ext cx="2376146" cy="400110"/>
          </a:xfrm>
          <a:prstGeom prst="rect">
            <a:avLst/>
          </a:prstGeom>
          <a:noFill/>
        </p:spPr>
        <p:txBody>
          <a:bodyPr wrap="none" rtlCol="0">
            <a:spAutoFit/>
          </a:bodyPr>
          <a:lstStyle/>
          <a:p>
            <a:r>
              <a:rPr lang="fr-FR" sz="2000" b="1" dirty="0">
                <a:solidFill>
                  <a:schemeClr val="accent2"/>
                </a:solidFill>
              </a:rPr>
              <a:t>Fondation Mais oui !</a:t>
            </a:r>
          </a:p>
        </p:txBody>
      </p:sp>
    </p:spTree>
    <p:extLst>
      <p:ext uri="{BB962C8B-B14F-4D97-AF65-F5344CB8AC3E}">
        <p14:creationId xmlns:p14="http://schemas.microsoft.com/office/powerpoint/2010/main" val="3138665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CLT le Temps </a:t>
            </a:r>
            <a:r>
              <a:rPr lang="fr-FR" dirty="0" err="1"/>
              <a:t>d’M</a:t>
            </a:r>
            <a:r>
              <a:rPr lang="fr-FR" dirty="0"/>
              <a:t> à Villers la Ville</a:t>
            </a:r>
          </a:p>
        </p:txBody>
      </p:sp>
      <p:sp>
        <p:nvSpPr>
          <p:cNvPr id="4" name="Espace réservé du numéro de diapositive 3"/>
          <p:cNvSpPr>
            <a:spLocks noGrp="1"/>
          </p:cNvSpPr>
          <p:nvPr>
            <p:ph type="sldNum" sz="quarter" idx="12"/>
          </p:nvPr>
        </p:nvSpPr>
        <p:spPr/>
        <p:txBody>
          <a:bodyPr/>
          <a:lstStyle/>
          <a:p>
            <a:fld id="{55BD0AE4-8DFF-47CE-B953-7C13CD0AD4FE}" type="slidenum">
              <a:rPr lang="fr-BE" smtClean="0"/>
              <a:pPr/>
              <a:t>36</a:t>
            </a:fld>
            <a:endParaRPr lang="fr-BE"/>
          </a:p>
        </p:txBody>
      </p:sp>
      <p:pic>
        <p:nvPicPr>
          <p:cNvPr id="6" name="Image 5" descr="Capture d’écran 2019-05-16 à 19.02.19.png"/>
          <p:cNvPicPr>
            <a:picLocks noChangeAspect="1"/>
          </p:cNvPicPr>
          <p:nvPr/>
        </p:nvPicPr>
        <p:blipFill>
          <a:blip r:embed="rId2"/>
          <a:stretch>
            <a:fillRect/>
          </a:stretch>
        </p:blipFill>
        <p:spPr>
          <a:xfrm rot="361426">
            <a:off x="4510773" y="3563614"/>
            <a:ext cx="4120584" cy="1954398"/>
          </a:xfrm>
          <a:prstGeom prst="rect">
            <a:avLst/>
          </a:prstGeom>
        </p:spPr>
      </p:pic>
      <p:pic>
        <p:nvPicPr>
          <p:cNvPr id="7" name="Image 6" descr="Capture d’écran 2019-05-16 à 19.04.39.png"/>
          <p:cNvPicPr>
            <a:picLocks noChangeAspect="1"/>
          </p:cNvPicPr>
          <p:nvPr/>
        </p:nvPicPr>
        <p:blipFill>
          <a:blip r:embed="rId3"/>
          <a:stretch>
            <a:fillRect/>
          </a:stretch>
        </p:blipFill>
        <p:spPr>
          <a:xfrm>
            <a:off x="838200" y="1981200"/>
            <a:ext cx="3505200" cy="2142067"/>
          </a:xfrm>
          <a:prstGeom prst="rect">
            <a:avLst/>
          </a:prstGeom>
        </p:spPr>
      </p:pic>
      <p:sp>
        <p:nvSpPr>
          <p:cNvPr id="8" name="ZoneTexte 7"/>
          <p:cNvSpPr txBox="1"/>
          <p:nvPr/>
        </p:nvSpPr>
        <p:spPr>
          <a:xfrm rot="411061">
            <a:off x="5116409" y="2937392"/>
            <a:ext cx="3072213" cy="369332"/>
          </a:xfrm>
          <a:prstGeom prst="rect">
            <a:avLst/>
          </a:prstGeom>
          <a:noFill/>
        </p:spPr>
        <p:txBody>
          <a:bodyPr wrap="none" rtlCol="0">
            <a:spAutoFit/>
          </a:bodyPr>
          <a:lstStyle/>
          <a:p>
            <a:r>
              <a:rPr lang="fr-FR" dirty="0" err="1"/>
              <a:t>Eco-Hameau</a:t>
            </a:r>
            <a:r>
              <a:rPr lang="fr-FR" dirty="0"/>
              <a:t> &amp; Habitat Groupé</a:t>
            </a:r>
          </a:p>
        </p:txBody>
      </p:sp>
      <p:pic>
        <p:nvPicPr>
          <p:cNvPr id="5" name="Image 4" descr="Capture d’écran 2019-05-16 à 19.02.45.png"/>
          <p:cNvPicPr>
            <a:picLocks noChangeAspect="1"/>
          </p:cNvPicPr>
          <p:nvPr/>
        </p:nvPicPr>
        <p:blipFill>
          <a:blip r:embed="rId4"/>
          <a:stretch>
            <a:fillRect/>
          </a:stretch>
        </p:blipFill>
        <p:spPr>
          <a:xfrm rot="313664">
            <a:off x="1160205" y="3852768"/>
            <a:ext cx="2710626" cy="2174004"/>
          </a:xfrm>
          <a:prstGeom prst="rect">
            <a:avLst/>
          </a:prstGeom>
        </p:spPr>
      </p:pic>
    </p:spTree>
    <p:extLst>
      <p:ext uri="{BB962C8B-B14F-4D97-AF65-F5344CB8AC3E}">
        <p14:creationId xmlns:p14="http://schemas.microsoft.com/office/powerpoint/2010/main" val="4202483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286605"/>
            <a:ext cx="7543800" cy="1389796"/>
          </a:xfrm>
        </p:spPr>
        <p:txBody>
          <a:bodyPr>
            <a:normAutofit fontScale="90000"/>
          </a:bodyPr>
          <a:lstStyle/>
          <a:p>
            <a:r>
              <a:rPr lang="fr-FR" dirty="0">
                <a:solidFill>
                  <a:schemeClr val="accent2"/>
                </a:solidFill>
              </a:rPr>
              <a:t>… qui répondent à des besoins divers, selon le porteur de projet</a:t>
            </a:r>
          </a:p>
        </p:txBody>
      </p:sp>
      <p:sp>
        <p:nvSpPr>
          <p:cNvPr id="3" name="Espace réservé du contenu 2"/>
          <p:cNvSpPr>
            <a:spLocks noGrp="1"/>
          </p:cNvSpPr>
          <p:nvPr>
            <p:ph idx="1"/>
          </p:nvPr>
        </p:nvSpPr>
        <p:spPr>
          <a:xfrm>
            <a:off x="990599" y="2362200"/>
            <a:ext cx="7543801" cy="3505200"/>
          </a:xfrm>
        </p:spPr>
        <p:txBody>
          <a:bodyPr numCol="2">
            <a:normAutofit lnSpcReduction="10000"/>
          </a:bodyPr>
          <a:lstStyle/>
          <a:p>
            <a:pPr lvl="1">
              <a:buNone/>
            </a:pPr>
            <a:r>
              <a:rPr lang="fr-FR" dirty="0"/>
              <a:t>		</a:t>
            </a:r>
            <a:r>
              <a:rPr lang="fr-FR" b="1" dirty="0"/>
              <a:t>COMMUNES</a:t>
            </a:r>
          </a:p>
          <a:p>
            <a:pPr>
              <a:buFont typeface="Wingdings" charset="2"/>
              <a:buChar char="§"/>
            </a:pPr>
            <a:r>
              <a:rPr lang="fr-FR" dirty="0"/>
              <a:t> Maîtrise du foncier</a:t>
            </a:r>
          </a:p>
          <a:p>
            <a:pPr>
              <a:buFont typeface="Wingdings" charset="2"/>
              <a:buChar char="§"/>
            </a:pPr>
            <a:r>
              <a:rPr lang="fr-FR" dirty="0"/>
              <a:t> Maintien des jeunes générations dans la Commune</a:t>
            </a:r>
          </a:p>
          <a:p>
            <a:pPr>
              <a:buNone/>
            </a:pPr>
            <a:r>
              <a:rPr lang="fr-FR" dirty="0"/>
              <a:t>		</a:t>
            </a:r>
            <a:r>
              <a:rPr lang="fr-FR" sz="1800" b="1" dirty="0"/>
              <a:t>SLSP</a:t>
            </a:r>
          </a:p>
          <a:p>
            <a:pPr>
              <a:buFont typeface="Courier New"/>
              <a:buChar char="o"/>
            </a:pPr>
            <a:r>
              <a:rPr lang="fr-FR" dirty="0"/>
              <a:t> Accès social à la propriété</a:t>
            </a:r>
          </a:p>
          <a:p>
            <a:pPr>
              <a:buFont typeface="Courier New"/>
              <a:buChar char="o"/>
            </a:pPr>
            <a:r>
              <a:rPr lang="fr-FR" dirty="0"/>
              <a:t> Maintenir le patrimoine dans le giron de la société</a:t>
            </a:r>
          </a:p>
          <a:p>
            <a:pPr>
              <a:buNone/>
            </a:pPr>
            <a:r>
              <a:rPr lang="fr-FR" dirty="0"/>
              <a:t>		</a:t>
            </a:r>
          </a:p>
          <a:p>
            <a:pPr>
              <a:buNone/>
            </a:pPr>
            <a:r>
              <a:rPr lang="fr-FR" sz="1800" b="1" dirty="0"/>
              <a:t>	SECTEUR ASSOCIATIF</a:t>
            </a:r>
          </a:p>
          <a:p>
            <a:pPr>
              <a:buFont typeface="Wingdings" charset="2"/>
              <a:buChar char="ü"/>
            </a:pPr>
            <a:r>
              <a:rPr lang="fr-FR" dirty="0"/>
              <a:t> Trouver une solution de logement pour des publics « différents »</a:t>
            </a:r>
          </a:p>
          <a:p>
            <a:pPr>
              <a:buFont typeface="Wingdings" charset="2"/>
              <a:buChar char="ü"/>
            </a:pPr>
            <a:r>
              <a:rPr lang="fr-FR" dirty="0"/>
              <a:t> Expérimenter des formules nouvelles d’accès au logement</a:t>
            </a:r>
          </a:p>
          <a:p>
            <a:pPr>
              <a:buNone/>
            </a:pPr>
            <a:r>
              <a:rPr lang="fr-FR" dirty="0"/>
              <a:t>	</a:t>
            </a:r>
            <a:r>
              <a:rPr lang="fr-FR" sz="1800" b="1" dirty="0"/>
              <a:t>CITOYENS</a:t>
            </a:r>
          </a:p>
          <a:p>
            <a:pPr>
              <a:buFont typeface="Wingdings" charset="2"/>
              <a:buChar char="Ø"/>
            </a:pPr>
            <a:r>
              <a:rPr lang="fr-FR" sz="1800" b="1" dirty="0"/>
              <a:t> </a:t>
            </a:r>
            <a:r>
              <a:rPr lang="fr-FR" sz="2054" dirty="0"/>
              <a:t>Habitat groupé ++ &gt; CLT agricoles</a:t>
            </a:r>
          </a:p>
          <a:p>
            <a:pPr>
              <a:buFont typeface="Wingdings" charset="2"/>
              <a:buChar char="Ø"/>
            </a:pPr>
            <a:r>
              <a:rPr lang="fr-FR" sz="2054" dirty="0"/>
              <a:t> de l’Habitat à l’</a:t>
            </a:r>
            <a:r>
              <a:rPr lang="fr-FR" sz="2054" dirty="0" err="1"/>
              <a:t>éco-hameau</a:t>
            </a:r>
            <a:r>
              <a:rPr lang="fr-FR" sz="2054" dirty="0"/>
              <a:t>  </a:t>
            </a:r>
          </a:p>
        </p:txBody>
      </p:sp>
      <p:sp>
        <p:nvSpPr>
          <p:cNvPr id="4" name="Espace réservé du numéro de diapositive 3"/>
          <p:cNvSpPr>
            <a:spLocks noGrp="1"/>
          </p:cNvSpPr>
          <p:nvPr>
            <p:ph type="sldNum" sz="quarter" idx="12"/>
          </p:nvPr>
        </p:nvSpPr>
        <p:spPr/>
        <p:txBody>
          <a:bodyPr/>
          <a:lstStyle/>
          <a:p>
            <a:fld id="{55BD0AE4-8DFF-47CE-B953-7C13CD0AD4FE}" type="slidenum">
              <a:rPr lang="fr-BE" smtClean="0"/>
              <a:pPr/>
              <a:t>37</a:t>
            </a:fld>
            <a:endParaRPr lang="fr-BE"/>
          </a:p>
        </p:txBody>
      </p:sp>
    </p:spTree>
    <p:extLst>
      <p:ext uri="{BB962C8B-B14F-4D97-AF65-F5344CB8AC3E}">
        <p14:creationId xmlns:p14="http://schemas.microsoft.com/office/powerpoint/2010/main" val="477694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6A2D60-BB97-7149-8845-69DC7E8B554F}"/>
              </a:ext>
            </a:extLst>
          </p:cNvPr>
          <p:cNvSpPr>
            <a:spLocks noGrp="1"/>
          </p:cNvSpPr>
          <p:nvPr>
            <p:ph type="title"/>
          </p:nvPr>
        </p:nvSpPr>
        <p:spPr/>
        <p:txBody>
          <a:bodyPr>
            <a:normAutofit/>
          </a:bodyPr>
          <a:lstStyle/>
          <a:p>
            <a:r>
              <a:rPr lang="nl-BE" dirty="0">
                <a:solidFill>
                  <a:schemeClr val="accent2"/>
                </a:solidFill>
              </a:rPr>
              <a:t>4 – Relance Plateforme CLT-W </a:t>
            </a:r>
            <a:r>
              <a:rPr lang="nl-BE" sz="2800" dirty="0">
                <a:solidFill>
                  <a:schemeClr val="accent2"/>
                </a:solidFill>
              </a:rPr>
              <a:t>fin 2019 et mini-enquête début 2020</a:t>
            </a:r>
            <a:endParaRPr lang="fr-FR" sz="2800" dirty="0">
              <a:solidFill>
                <a:schemeClr val="accent2"/>
              </a:solidFill>
            </a:endParaRPr>
          </a:p>
        </p:txBody>
      </p:sp>
      <p:pic>
        <p:nvPicPr>
          <p:cNvPr id="5" name="Image 4">
            <a:extLst>
              <a:ext uri="{FF2B5EF4-FFF2-40B4-BE49-F238E27FC236}">
                <a16:creationId xmlns:a16="http://schemas.microsoft.com/office/drawing/2014/main" id="{58FB2A3F-7A73-B049-AAAA-94ED0AA9C76D}"/>
              </a:ext>
            </a:extLst>
          </p:cNvPr>
          <p:cNvPicPr>
            <a:picLocks noChangeAspect="1"/>
          </p:cNvPicPr>
          <p:nvPr/>
        </p:nvPicPr>
        <p:blipFill>
          <a:blip r:embed="rId2"/>
          <a:stretch>
            <a:fillRect/>
          </a:stretch>
        </p:blipFill>
        <p:spPr>
          <a:xfrm>
            <a:off x="2208126" y="5073942"/>
            <a:ext cx="4773467" cy="1212139"/>
          </a:xfrm>
          <a:prstGeom prst="rect">
            <a:avLst/>
          </a:prstGeom>
        </p:spPr>
      </p:pic>
      <p:graphicFrame>
        <p:nvGraphicFramePr>
          <p:cNvPr id="6" name="Diagramme 5">
            <a:extLst>
              <a:ext uri="{FF2B5EF4-FFF2-40B4-BE49-F238E27FC236}">
                <a16:creationId xmlns:a16="http://schemas.microsoft.com/office/drawing/2014/main" id="{C5FE44B4-0F12-534B-B42D-478F4C20E514}"/>
              </a:ext>
            </a:extLst>
          </p:cNvPr>
          <p:cNvGraphicFramePr/>
          <p:nvPr>
            <p:extLst/>
          </p:nvPr>
        </p:nvGraphicFramePr>
        <p:xfrm>
          <a:off x="2881778" y="1924238"/>
          <a:ext cx="6552728" cy="2959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Ellipse 6">
            <a:extLst>
              <a:ext uri="{FF2B5EF4-FFF2-40B4-BE49-F238E27FC236}">
                <a16:creationId xmlns:a16="http://schemas.microsoft.com/office/drawing/2014/main" id="{8224A485-60E8-B344-A6AE-129541C2BBDD}"/>
              </a:ext>
            </a:extLst>
          </p:cNvPr>
          <p:cNvSpPr/>
          <p:nvPr/>
        </p:nvSpPr>
        <p:spPr>
          <a:xfrm>
            <a:off x="5382850" y="2996952"/>
            <a:ext cx="1531674" cy="998585"/>
          </a:xfrm>
          <a:prstGeom prst="ellipse">
            <a:avLst/>
          </a:prstGeom>
          <a:solidFill>
            <a:schemeClr val="accent2">
              <a:lumMod val="60000"/>
              <a:lumOff val="40000"/>
            </a:schemeClr>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chemeClr val="accent1"/>
                </a:solidFill>
              </a:rPr>
              <a:t>14 CLT identifiés</a:t>
            </a:r>
          </a:p>
        </p:txBody>
      </p:sp>
      <p:sp>
        <p:nvSpPr>
          <p:cNvPr id="8" name="ZoneTexte 7">
            <a:extLst>
              <a:ext uri="{FF2B5EF4-FFF2-40B4-BE49-F238E27FC236}">
                <a16:creationId xmlns:a16="http://schemas.microsoft.com/office/drawing/2014/main" id="{F558B69D-D91A-ED48-9B9F-BA2C54FFA2B0}"/>
              </a:ext>
            </a:extLst>
          </p:cNvPr>
          <p:cNvSpPr txBox="1"/>
          <p:nvPr/>
        </p:nvSpPr>
        <p:spPr>
          <a:xfrm rot="20579524">
            <a:off x="1728125" y="4236210"/>
            <a:ext cx="1827744" cy="477054"/>
          </a:xfrm>
          <a:prstGeom prst="rect">
            <a:avLst/>
          </a:prstGeom>
          <a:noFill/>
        </p:spPr>
        <p:txBody>
          <a:bodyPr wrap="none" rtlCol="0">
            <a:spAutoFit/>
          </a:bodyPr>
          <a:lstStyle/>
          <a:p>
            <a:r>
              <a:rPr lang="nl-BE" sz="2500" b="1" dirty="0">
                <a:solidFill>
                  <a:schemeClr val="accent2"/>
                </a:solidFill>
              </a:rPr>
              <a:t>Février 2020</a:t>
            </a:r>
            <a:endParaRPr lang="fr-FR" sz="2500" b="1" dirty="0">
              <a:solidFill>
                <a:schemeClr val="accent2"/>
              </a:solidFill>
            </a:endParaRPr>
          </a:p>
        </p:txBody>
      </p:sp>
      <p:pic>
        <p:nvPicPr>
          <p:cNvPr id="9" name="Image 8">
            <a:extLst>
              <a:ext uri="{FF2B5EF4-FFF2-40B4-BE49-F238E27FC236}">
                <a16:creationId xmlns:a16="http://schemas.microsoft.com/office/drawing/2014/main" id="{D17C7544-3DCF-CC4F-B6BA-EC74A38A82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05013">
            <a:off x="1299677" y="2470547"/>
            <a:ext cx="2080146" cy="1777977"/>
          </a:xfrm>
          <a:prstGeom prst="rect">
            <a:avLst/>
          </a:prstGeom>
        </p:spPr>
      </p:pic>
      <p:sp>
        <p:nvSpPr>
          <p:cNvPr id="3" name="Espace réservé du numéro de diapositive 2">
            <a:extLst>
              <a:ext uri="{FF2B5EF4-FFF2-40B4-BE49-F238E27FC236}">
                <a16:creationId xmlns:a16="http://schemas.microsoft.com/office/drawing/2014/main" id="{D5F41B05-0D28-C042-996A-9D9A45028338}"/>
              </a:ext>
            </a:extLst>
          </p:cNvPr>
          <p:cNvSpPr>
            <a:spLocks noGrp="1"/>
          </p:cNvSpPr>
          <p:nvPr>
            <p:ph type="sldNum" sz="quarter" idx="12"/>
          </p:nvPr>
        </p:nvSpPr>
        <p:spPr/>
        <p:txBody>
          <a:bodyPr/>
          <a:lstStyle/>
          <a:p>
            <a:fld id="{244820E8-2607-7646-824C-9270DEC13EF3}" type="slidenum">
              <a:rPr lang="fr-FR" smtClean="0"/>
              <a:pPr/>
              <a:t>38</a:t>
            </a:fld>
            <a:endParaRPr lang="fr-FR"/>
          </a:p>
        </p:txBody>
      </p:sp>
    </p:spTree>
    <p:extLst>
      <p:ext uri="{BB962C8B-B14F-4D97-AF65-F5344CB8AC3E}">
        <p14:creationId xmlns:p14="http://schemas.microsoft.com/office/powerpoint/2010/main" val="249232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Intro </a:t>
            </a:r>
            <a:r>
              <a:rPr lang="fr-FR" dirty="0" err="1"/>
              <a:t>méthodo</a:t>
            </a:r>
            <a:endParaRPr lang="fr-FR" dirty="0"/>
          </a:p>
        </p:txBody>
      </p:sp>
      <p:sp>
        <p:nvSpPr>
          <p:cNvPr id="3" name="Espace réservé du contenu 2"/>
          <p:cNvSpPr>
            <a:spLocks noGrp="1"/>
          </p:cNvSpPr>
          <p:nvPr>
            <p:ph idx="1"/>
          </p:nvPr>
        </p:nvSpPr>
        <p:spPr>
          <a:xfrm>
            <a:off x="762000" y="2057400"/>
            <a:ext cx="7543801" cy="4023360"/>
          </a:xfrm>
        </p:spPr>
        <p:txBody>
          <a:bodyPr>
            <a:normAutofit fontScale="92500" lnSpcReduction="20000"/>
          </a:bodyPr>
          <a:lstStyle/>
          <a:p>
            <a:pPr algn="just"/>
            <a:r>
              <a:rPr lang="fr-FR" dirty="0"/>
              <a:t>Cette </a:t>
            </a:r>
            <a:r>
              <a:rPr lang="fr-FR" dirty="0" err="1"/>
              <a:t>mini-enquête</a:t>
            </a:r>
            <a:r>
              <a:rPr lang="fr-FR" dirty="0"/>
              <a:t> a été réalisée en </a:t>
            </a:r>
            <a:r>
              <a:rPr lang="fr-FR" dirty="0" err="1"/>
              <a:t>janvier-février</a:t>
            </a:r>
            <a:r>
              <a:rPr lang="fr-FR" dirty="0"/>
              <a:t> 2020 auprès des </a:t>
            </a:r>
            <a:r>
              <a:rPr lang="fr-FR" dirty="0" err="1"/>
              <a:t>CLTs</a:t>
            </a:r>
            <a:r>
              <a:rPr lang="fr-FR" dirty="0"/>
              <a:t> connus en Région wallonne, soit 13 </a:t>
            </a:r>
            <a:r>
              <a:rPr lang="fr-FR" dirty="0" err="1"/>
              <a:t>CLTs</a:t>
            </a:r>
            <a:r>
              <a:rPr lang="fr-FR" dirty="0"/>
              <a:t> identifiés comme déjà existants (ayant a minima une structure juridique).</a:t>
            </a:r>
          </a:p>
          <a:p>
            <a:pPr algn="just"/>
            <a:r>
              <a:rPr lang="fr-FR" dirty="0"/>
              <a:t>Toutefois, pour certaines questions, le CLT Ferme de </a:t>
            </a:r>
            <a:r>
              <a:rPr lang="fr-FR" dirty="0" err="1"/>
              <a:t>Lizée</a:t>
            </a:r>
            <a:r>
              <a:rPr lang="fr-FR" dirty="0"/>
              <a:t> (citoyen) et le projet de la </a:t>
            </a:r>
            <a:r>
              <a:rPr lang="fr-FR" dirty="0" err="1"/>
              <a:t>Sambrienne</a:t>
            </a:r>
            <a:r>
              <a:rPr lang="fr-FR" dirty="0"/>
              <a:t> (SLSP) ont été comptabilisés.</a:t>
            </a:r>
          </a:p>
          <a:p>
            <a:pPr algn="just"/>
            <a:r>
              <a:rPr lang="fr-FR" dirty="0"/>
              <a:t>13 </a:t>
            </a:r>
            <a:r>
              <a:rPr lang="fr-FR" dirty="0" err="1"/>
              <a:t>CLTs</a:t>
            </a:r>
            <a:r>
              <a:rPr lang="fr-FR" dirty="0"/>
              <a:t> ont répondu au questionnaire. Il s’agit donc de réponses issues d’un simple déclaratif de la part des porteurs de projets.</a:t>
            </a:r>
          </a:p>
          <a:p>
            <a:pPr algn="just"/>
            <a:r>
              <a:rPr lang="fr-FR" dirty="0"/>
              <a:t>Statistiquement, il n’y a pas de calcul d’erreur à réaliser puisque la base statistique est de 13 </a:t>
            </a:r>
            <a:r>
              <a:rPr lang="fr-FR" dirty="0" err="1"/>
              <a:t>CLTs</a:t>
            </a:r>
            <a:r>
              <a:rPr lang="fr-FR" dirty="0"/>
              <a:t> – par contre une représentation par pourcentage n’a pas de valeur statistique.</a:t>
            </a:r>
          </a:p>
          <a:p>
            <a:pPr algn="just"/>
            <a:r>
              <a:rPr lang="fr-FR" dirty="0"/>
              <a:t>Un des schémas – sur l’avancement du projet – est à prendre avec précaution car la question n’a malheureusement pas été posée directement dans le cadre de cette </a:t>
            </a:r>
            <a:r>
              <a:rPr lang="fr-FR" dirty="0" err="1"/>
              <a:t>mini-enquête</a:t>
            </a:r>
            <a:r>
              <a:rPr lang="fr-FR" dirty="0"/>
              <a:t>. Elle mériterait d’être approfondie ultérieurement. </a:t>
            </a:r>
          </a:p>
          <a:p>
            <a:pPr algn="just"/>
            <a:endParaRPr lang="fr-FR" dirty="0"/>
          </a:p>
          <a:p>
            <a:pPr algn="just"/>
            <a:endParaRPr lang="fr-FR" dirty="0"/>
          </a:p>
        </p:txBody>
      </p:sp>
      <p:sp>
        <p:nvSpPr>
          <p:cNvPr id="4" name="Espace réservé du numéro de diapositive 3">
            <a:extLst>
              <a:ext uri="{FF2B5EF4-FFF2-40B4-BE49-F238E27FC236}">
                <a16:creationId xmlns:a16="http://schemas.microsoft.com/office/drawing/2014/main" id="{94B916C8-A48D-C44D-B5AA-8741B747E847}"/>
              </a:ext>
            </a:extLst>
          </p:cNvPr>
          <p:cNvSpPr>
            <a:spLocks noGrp="1"/>
          </p:cNvSpPr>
          <p:nvPr>
            <p:ph type="sldNum" sz="quarter" idx="12"/>
          </p:nvPr>
        </p:nvSpPr>
        <p:spPr/>
        <p:txBody>
          <a:bodyPr/>
          <a:lstStyle/>
          <a:p>
            <a:fld id="{244820E8-2607-7646-824C-9270DEC13EF3}" type="slidenum">
              <a:rPr lang="fr-FR" smtClean="0"/>
              <a:pPr/>
              <a:t>39</a:t>
            </a:fld>
            <a:endParaRPr lang="fr-FR"/>
          </a:p>
        </p:txBody>
      </p:sp>
    </p:spTree>
    <p:extLst>
      <p:ext uri="{BB962C8B-B14F-4D97-AF65-F5344CB8AC3E}">
        <p14:creationId xmlns:p14="http://schemas.microsoft.com/office/powerpoint/2010/main" val="2536978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CCFFE57-9B42-8B42-97CA-9D132D9BCF88}"/>
              </a:ext>
            </a:extLst>
          </p:cNvPr>
          <p:cNvSpPr>
            <a:spLocks noGrp="1"/>
          </p:cNvSpPr>
          <p:nvPr>
            <p:ph idx="1"/>
          </p:nvPr>
        </p:nvSpPr>
        <p:spPr>
          <a:xfrm>
            <a:off x="713215" y="1927224"/>
            <a:ext cx="3896138" cy="1237459"/>
          </a:xfrm>
        </p:spPr>
        <p:txBody>
          <a:bodyPr>
            <a:noAutofit/>
          </a:bodyPr>
          <a:lstStyle/>
          <a:p>
            <a:r>
              <a:rPr lang="nl-BE" sz="2200" dirty="0"/>
              <a:t>Garden Cities (Letchworth 1903) </a:t>
            </a:r>
          </a:p>
          <a:p>
            <a:r>
              <a:rPr lang="nl-BE" sz="2200" dirty="0"/>
              <a:t>Pour lutter contre la grande pauvreté urbaine en Angleterre</a:t>
            </a:r>
            <a:endParaRPr lang="fr-FR" sz="2200" dirty="0"/>
          </a:p>
        </p:txBody>
      </p:sp>
      <p:pic>
        <p:nvPicPr>
          <p:cNvPr id="6" name="Image 5">
            <a:extLst>
              <a:ext uri="{FF2B5EF4-FFF2-40B4-BE49-F238E27FC236}">
                <a16:creationId xmlns:a16="http://schemas.microsoft.com/office/drawing/2014/main" id="{F452E519-E76E-0240-A1AE-D29FC7EA0D61}"/>
              </a:ext>
            </a:extLst>
          </p:cNvPr>
          <p:cNvPicPr>
            <a:picLocks noChangeAspect="1"/>
          </p:cNvPicPr>
          <p:nvPr/>
        </p:nvPicPr>
        <p:blipFill>
          <a:blip r:embed="rId2"/>
          <a:stretch>
            <a:fillRect/>
          </a:stretch>
        </p:blipFill>
        <p:spPr>
          <a:xfrm>
            <a:off x="7064735" y="4738911"/>
            <a:ext cx="1481304" cy="1917424"/>
          </a:xfrm>
          <a:prstGeom prst="rect">
            <a:avLst/>
          </a:prstGeom>
        </p:spPr>
      </p:pic>
      <p:pic>
        <p:nvPicPr>
          <p:cNvPr id="7" name="Image 6">
            <a:extLst>
              <a:ext uri="{FF2B5EF4-FFF2-40B4-BE49-F238E27FC236}">
                <a16:creationId xmlns:a16="http://schemas.microsoft.com/office/drawing/2014/main" id="{2D1E7898-692F-674D-A118-03A06B99865D}"/>
              </a:ext>
            </a:extLst>
          </p:cNvPr>
          <p:cNvPicPr>
            <a:picLocks noChangeAspect="1"/>
          </p:cNvPicPr>
          <p:nvPr/>
        </p:nvPicPr>
        <p:blipFill>
          <a:blip r:embed="rId3"/>
          <a:stretch>
            <a:fillRect/>
          </a:stretch>
        </p:blipFill>
        <p:spPr>
          <a:xfrm>
            <a:off x="4609353" y="758092"/>
            <a:ext cx="4415819" cy="2363634"/>
          </a:xfrm>
          <a:prstGeom prst="rect">
            <a:avLst/>
          </a:prstGeom>
        </p:spPr>
      </p:pic>
      <p:pic>
        <p:nvPicPr>
          <p:cNvPr id="9" name="Image 8">
            <a:extLst>
              <a:ext uri="{FF2B5EF4-FFF2-40B4-BE49-F238E27FC236}">
                <a16:creationId xmlns:a16="http://schemas.microsoft.com/office/drawing/2014/main" id="{27028E1E-95C6-7C4C-BCF2-C6A98D47F943}"/>
              </a:ext>
            </a:extLst>
          </p:cNvPr>
          <p:cNvPicPr>
            <a:picLocks noChangeAspect="1"/>
          </p:cNvPicPr>
          <p:nvPr/>
        </p:nvPicPr>
        <p:blipFill>
          <a:blip r:embed="rId4"/>
          <a:stretch>
            <a:fillRect/>
          </a:stretch>
        </p:blipFill>
        <p:spPr>
          <a:xfrm>
            <a:off x="749828" y="3271177"/>
            <a:ext cx="6202178" cy="3385158"/>
          </a:xfrm>
          <a:prstGeom prst="rect">
            <a:avLst/>
          </a:prstGeom>
        </p:spPr>
      </p:pic>
      <p:sp>
        <p:nvSpPr>
          <p:cNvPr id="2" name="Titre 1">
            <a:extLst>
              <a:ext uri="{FF2B5EF4-FFF2-40B4-BE49-F238E27FC236}">
                <a16:creationId xmlns:a16="http://schemas.microsoft.com/office/drawing/2014/main" id="{515ED761-3EA0-5546-9BDE-79F6415757D5}"/>
              </a:ext>
            </a:extLst>
          </p:cNvPr>
          <p:cNvSpPr>
            <a:spLocks noGrp="1"/>
          </p:cNvSpPr>
          <p:nvPr>
            <p:ph type="title"/>
          </p:nvPr>
        </p:nvSpPr>
        <p:spPr/>
        <p:txBody>
          <a:bodyPr/>
          <a:lstStyle/>
          <a:p>
            <a:r>
              <a:rPr lang="nl-BE" dirty="0">
                <a:solidFill>
                  <a:srgbClr val="4B9291"/>
                </a:solidFill>
              </a:rPr>
              <a:t>Aux origines …</a:t>
            </a:r>
            <a:endParaRPr lang="fr-FR" dirty="0">
              <a:solidFill>
                <a:srgbClr val="4B9291"/>
              </a:solidFill>
            </a:endParaRPr>
          </a:p>
        </p:txBody>
      </p:sp>
      <p:sp>
        <p:nvSpPr>
          <p:cNvPr id="10" name="Rectangle 9">
            <a:extLst>
              <a:ext uri="{FF2B5EF4-FFF2-40B4-BE49-F238E27FC236}">
                <a16:creationId xmlns:a16="http://schemas.microsoft.com/office/drawing/2014/main" id="{AE711A99-CBE2-A84C-852C-A6E9E5C21F81}"/>
              </a:ext>
            </a:extLst>
          </p:cNvPr>
          <p:cNvSpPr/>
          <p:nvPr/>
        </p:nvSpPr>
        <p:spPr>
          <a:xfrm>
            <a:off x="7188006" y="3815577"/>
            <a:ext cx="1340110" cy="830997"/>
          </a:xfrm>
          <a:prstGeom prst="rect">
            <a:avLst/>
          </a:prstGeom>
        </p:spPr>
        <p:txBody>
          <a:bodyPr wrap="none">
            <a:spAutoFit/>
          </a:bodyPr>
          <a:lstStyle/>
          <a:p>
            <a:r>
              <a:rPr lang="nl-BE" sz="2400" dirty="0"/>
              <a:t>Howard</a:t>
            </a:r>
          </a:p>
          <a:p>
            <a:r>
              <a:rPr lang="nl-BE" sz="2400" dirty="0"/>
              <a:t>Ebenezer</a:t>
            </a:r>
          </a:p>
        </p:txBody>
      </p:sp>
      <p:sp>
        <p:nvSpPr>
          <p:cNvPr id="11" name="Espace réservé du numéro de diapositive 10">
            <a:extLst>
              <a:ext uri="{FF2B5EF4-FFF2-40B4-BE49-F238E27FC236}">
                <a16:creationId xmlns:a16="http://schemas.microsoft.com/office/drawing/2014/main" id="{76B071A6-3D67-5C4E-AA37-C2D6C18AC214}"/>
              </a:ext>
            </a:extLst>
          </p:cNvPr>
          <p:cNvSpPr>
            <a:spLocks noGrp="1"/>
          </p:cNvSpPr>
          <p:nvPr>
            <p:ph type="sldNum" sz="quarter" idx="12"/>
          </p:nvPr>
        </p:nvSpPr>
        <p:spPr/>
        <p:txBody>
          <a:bodyPr/>
          <a:lstStyle/>
          <a:p>
            <a:fld id="{244820E8-2607-7646-824C-9270DEC13EF3}" type="slidenum">
              <a:rPr lang="fr-FR" smtClean="0"/>
              <a:pPr/>
              <a:t>4</a:t>
            </a:fld>
            <a:endParaRPr lang="fr-FR"/>
          </a:p>
        </p:txBody>
      </p:sp>
    </p:spTree>
    <p:extLst>
      <p:ext uri="{BB962C8B-B14F-4D97-AF65-F5344CB8AC3E}">
        <p14:creationId xmlns:p14="http://schemas.microsoft.com/office/powerpoint/2010/main" val="34282316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0600" y="304800"/>
            <a:ext cx="7543800" cy="917357"/>
          </a:xfrm>
        </p:spPr>
        <p:txBody>
          <a:bodyPr/>
          <a:lstStyle/>
          <a:p>
            <a:r>
              <a:rPr lang="fr-FR" dirty="0"/>
              <a:t>Les 13 </a:t>
            </a:r>
            <a:r>
              <a:rPr lang="fr-FR" dirty="0" err="1"/>
              <a:t>CLTs</a:t>
            </a:r>
            <a:r>
              <a:rPr lang="fr-FR" dirty="0"/>
              <a:t> existants</a:t>
            </a:r>
          </a:p>
        </p:txBody>
      </p:sp>
      <p:graphicFrame>
        <p:nvGraphicFramePr>
          <p:cNvPr id="6" name="Tableau 5"/>
          <p:cNvGraphicFramePr>
            <a:graphicFrameLocks noGrp="1"/>
          </p:cNvGraphicFramePr>
          <p:nvPr>
            <p:extLst/>
          </p:nvPr>
        </p:nvGraphicFramePr>
        <p:xfrm>
          <a:off x="990600" y="1412776"/>
          <a:ext cx="7239001" cy="4358640"/>
        </p:xfrm>
        <a:graphic>
          <a:graphicData uri="http://schemas.openxmlformats.org/drawingml/2006/table">
            <a:tbl>
              <a:tblPr firstRow="1" bandRow="1">
                <a:tableStyleId>{E8B1032C-EA38-4F05-BA0D-38AFFFC7BED3}</a:tableStyleId>
              </a:tblPr>
              <a:tblGrid>
                <a:gridCol w="633413">
                  <a:extLst>
                    <a:ext uri="{9D8B030D-6E8A-4147-A177-3AD203B41FA5}">
                      <a16:colId xmlns:a16="http://schemas.microsoft.com/office/drawing/2014/main" val="20000"/>
                    </a:ext>
                  </a:extLst>
                </a:gridCol>
                <a:gridCol w="4192588">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285569">
                <a:tc>
                  <a:txBody>
                    <a:bodyPr/>
                    <a:lstStyle/>
                    <a:p>
                      <a:r>
                        <a:rPr lang="fr-FR" sz="1600" dirty="0"/>
                        <a:t>1</a:t>
                      </a:r>
                    </a:p>
                  </a:txBody>
                  <a:tcPr/>
                </a:tc>
                <a:tc>
                  <a:txBody>
                    <a:bodyPr/>
                    <a:lstStyle/>
                    <a:p>
                      <a:r>
                        <a:rPr lang="fr-FR" sz="1600" b="0" i="0" dirty="0"/>
                        <a:t>Le Temps </a:t>
                      </a:r>
                      <a:r>
                        <a:rPr lang="fr-FR" sz="1600" b="0" i="0" dirty="0" err="1"/>
                        <a:t>d’M</a:t>
                      </a:r>
                      <a:r>
                        <a:rPr lang="fr-FR" sz="1600" b="0" i="0" dirty="0"/>
                        <a:t> (citoyens) </a:t>
                      </a:r>
                    </a:p>
                  </a:txBody>
                  <a:tcPr/>
                </a:tc>
                <a:tc>
                  <a:txBody>
                    <a:bodyPr/>
                    <a:lstStyle/>
                    <a:p>
                      <a:r>
                        <a:rPr lang="fr-FR" sz="1600" b="0" i="0" dirty="0"/>
                        <a:t>Villers-la-Ville</a:t>
                      </a:r>
                    </a:p>
                  </a:txBody>
                  <a:tcPr/>
                </a:tc>
                <a:extLst>
                  <a:ext uri="{0D108BD9-81ED-4DB2-BD59-A6C34878D82A}">
                    <a16:rowId xmlns:a16="http://schemas.microsoft.com/office/drawing/2014/main" val="10000"/>
                  </a:ext>
                </a:extLst>
              </a:tr>
              <a:tr h="285569">
                <a:tc>
                  <a:txBody>
                    <a:bodyPr/>
                    <a:lstStyle/>
                    <a:p>
                      <a:r>
                        <a:rPr lang="fr-FR" sz="1600" dirty="0"/>
                        <a:t>2</a:t>
                      </a:r>
                    </a:p>
                  </a:txBody>
                  <a:tcPr/>
                </a:tc>
                <a:tc>
                  <a:txBody>
                    <a:bodyPr/>
                    <a:lstStyle/>
                    <a:p>
                      <a:r>
                        <a:rPr lang="fr-FR" sz="1600" b="0" i="0" dirty="0"/>
                        <a:t>CLT du Bizet (SLSP)</a:t>
                      </a:r>
                    </a:p>
                  </a:txBody>
                  <a:tcPr/>
                </a:tc>
                <a:tc>
                  <a:txBody>
                    <a:bodyPr/>
                    <a:lstStyle/>
                    <a:p>
                      <a:r>
                        <a:rPr lang="fr-FR" sz="1600" dirty="0"/>
                        <a:t>Comines </a:t>
                      </a:r>
                      <a:r>
                        <a:rPr lang="fr-FR" sz="1600" dirty="0" err="1"/>
                        <a:t>Warneton</a:t>
                      </a:r>
                      <a:endParaRPr lang="fr-FR" sz="1600" dirty="0"/>
                    </a:p>
                  </a:txBody>
                  <a:tcPr/>
                </a:tc>
                <a:extLst>
                  <a:ext uri="{0D108BD9-81ED-4DB2-BD59-A6C34878D82A}">
                    <a16:rowId xmlns:a16="http://schemas.microsoft.com/office/drawing/2014/main" val="10001"/>
                  </a:ext>
                </a:extLst>
              </a:tr>
              <a:tr h="285569">
                <a:tc>
                  <a:txBody>
                    <a:bodyPr/>
                    <a:lstStyle/>
                    <a:p>
                      <a:r>
                        <a:rPr lang="fr-FR" sz="1600" dirty="0"/>
                        <a:t>3</a:t>
                      </a:r>
                    </a:p>
                  </a:txBody>
                  <a:tcPr/>
                </a:tc>
                <a:tc>
                  <a:txBody>
                    <a:bodyPr/>
                    <a:lstStyle/>
                    <a:p>
                      <a:r>
                        <a:rPr lang="fr-FR" sz="1600" b="0" i="0" dirty="0"/>
                        <a:t>Fondation Mais Oui ! (citoyens)</a:t>
                      </a:r>
                    </a:p>
                  </a:txBody>
                  <a:tcPr/>
                </a:tc>
                <a:tc>
                  <a:txBody>
                    <a:bodyPr/>
                    <a:lstStyle/>
                    <a:p>
                      <a:r>
                        <a:rPr lang="fr-FR" sz="1600" dirty="0" err="1"/>
                        <a:t>Velaines</a:t>
                      </a:r>
                      <a:r>
                        <a:rPr lang="fr-FR" sz="1600" dirty="0"/>
                        <a:t> - Celles</a:t>
                      </a:r>
                    </a:p>
                  </a:txBody>
                  <a:tcPr/>
                </a:tc>
                <a:extLst>
                  <a:ext uri="{0D108BD9-81ED-4DB2-BD59-A6C34878D82A}">
                    <a16:rowId xmlns:a16="http://schemas.microsoft.com/office/drawing/2014/main" val="10002"/>
                  </a:ext>
                </a:extLst>
              </a:tr>
              <a:tr h="285569">
                <a:tc>
                  <a:txBody>
                    <a:bodyPr/>
                    <a:lstStyle/>
                    <a:p>
                      <a:r>
                        <a:rPr lang="fr-FR" sz="1600" dirty="0"/>
                        <a:t>4</a:t>
                      </a:r>
                    </a:p>
                  </a:txBody>
                  <a:tcPr/>
                </a:tc>
                <a:tc>
                  <a:txBody>
                    <a:bodyPr/>
                    <a:lstStyle/>
                    <a:p>
                      <a:r>
                        <a:rPr lang="fr-FR" sz="1600" b="0" i="0" dirty="0"/>
                        <a:t>Horizon 68 (APL)</a:t>
                      </a:r>
                    </a:p>
                  </a:txBody>
                  <a:tcPr/>
                </a:tc>
                <a:tc>
                  <a:txBody>
                    <a:bodyPr/>
                    <a:lstStyle/>
                    <a:p>
                      <a:r>
                        <a:rPr lang="fr-FR" sz="1600" dirty="0"/>
                        <a:t>Hannut</a:t>
                      </a:r>
                    </a:p>
                  </a:txBody>
                  <a:tcPr/>
                </a:tc>
                <a:extLst>
                  <a:ext uri="{0D108BD9-81ED-4DB2-BD59-A6C34878D82A}">
                    <a16:rowId xmlns:a16="http://schemas.microsoft.com/office/drawing/2014/main" val="10003"/>
                  </a:ext>
                </a:extLst>
              </a:tr>
              <a:tr h="285569">
                <a:tc>
                  <a:txBody>
                    <a:bodyPr/>
                    <a:lstStyle/>
                    <a:p>
                      <a:r>
                        <a:rPr lang="fr-FR" sz="1600" dirty="0"/>
                        <a:t>5</a:t>
                      </a:r>
                    </a:p>
                  </a:txBody>
                  <a:tcPr/>
                </a:tc>
                <a:tc>
                  <a:txBody>
                    <a:bodyPr/>
                    <a:lstStyle/>
                    <a:p>
                      <a:r>
                        <a:rPr lang="fr-FR" sz="1600" b="0" i="0" dirty="0"/>
                        <a:t>Fond du</a:t>
                      </a:r>
                      <a:r>
                        <a:rPr lang="fr-FR" sz="1600" b="0" i="0" baseline="0" dirty="0"/>
                        <a:t> Petit Marais (citoyens)</a:t>
                      </a:r>
                      <a:endParaRPr lang="fr-FR" sz="1600" b="0" i="0" dirty="0"/>
                    </a:p>
                  </a:txBody>
                  <a:tcPr/>
                </a:tc>
                <a:tc>
                  <a:txBody>
                    <a:bodyPr/>
                    <a:lstStyle/>
                    <a:p>
                      <a:r>
                        <a:rPr lang="fr-FR" sz="1600" dirty="0"/>
                        <a:t>Jemappes</a:t>
                      </a:r>
                      <a:r>
                        <a:rPr lang="fr-FR" sz="1600" baseline="0" dirty="0"/>
                        <a:t> -</a:t>
                      </a:r>
                      <a:r>
                        <a:rPr lang="fr-FR" sz="1600" dirty="0"/>
                        <a:t> Mons</a:t>
                      </a:r>
                    </a:p>
                  </a:txBody>
                  <a:tcPr/>
                </a:tc>
                <a:extLst>
                  <a:ext uri="{0D108BD9-81ED-4DB2-BD59-A6C34878D82A}">
                    <a16:rowId xmlns:a16="http://schemas.microsoft.com/office/drawing/2014/main" val="10004"/>
                  </a:ext>
                </a:extLst>
              </a:tr>
              <a:tr h="285569">
                <a:tc>
                  <a:txBody>
                    <a:bodyPr/>
                    <a:lstStyle/>
                    <a:p>
                      <a:r>
                        <a:rPr lang="fr-FR" sz="1600" dirty="0"/>
                        <a:t>6</a:t>
                      </a:r>
                    </a:p>
                  </a:txBody>
                  <a:tcPr/>
                </a:tc>
                <a:tc>
                  <a:txBody>
                    <a:bodyPr/>
                    <a:lstStyle/>
                    <a:p>
                      <a:r>
                        <a:rPr lang="fr-FR" sz="1600" b="0" i="0" dirty="0" err="1"/>
                        <a:t>Athena</a:t>
                      </a:r>
                      <a:r>
                        <a:rPr lang="fr-FR" sz="1600" b="0" i="0" dirty="0"/>
                        <a:t> </a:t>
                      </a:r>
                      <a:r>
                        <a:rPr lang="fr-FR" sz="1600" b="0" i="0" dirty="0" err="1"/>
                        <a:t>Lauzelle</a:t>
                      </a:r>
                      <a:r>
                        <a:rPr lang="fr-FR" sz="1600" b="0" i="0" dirty="0"/>
                        <a:t> (Commune/UCL/citoyens)</a:t>
                      </a:r>
                    </a:p>
                  </a:txBody>
                  <a:tcPr/>
                </a:tc>
                <a:tc>
                  <a:txBody>
                    <a:bodyPr/>
                    <a:lstStyle/>
                    <a:p>
                      <a:r>
                        <a:rPr lang="fr-FR" sz="1600" dirty="0" err="1"/>
                        <a:t>Ottignies</a:t>
                      </a:r>
                      <a:r>
                        <a:rPr lang="fr-FR" sz="1600" dirty="0"/>
                        <a:t> LLN</a:t>
                      </a:r>
                    </a:p>
                  </a:txBody>
                  <a:tcPr/>
                </a:tc>
                <a:extLst>
                  <a:ext uri="{0D108BD9-81ED-4DB2-BD59-A6C34878D82A}">
                    <a16:rowId xmlns:a16="http://schemas.microsoft.com/office/drawing/2014/main" val="10005"/>
                  </a:ext>
                </a:extLst>
              </a:tr>
              <a:tr h="285569">
                <a:tc>
                  <a:txBody>
                    <a:bodyPr/>
                    <a:lstStyle/>
                    <a:p>
                      <a:r>
                        <a:rPr lang="fr-FR" sz="1600" dirty="0"/>
                        <a:t>7</a:t>
                      </a:r>
                    </a:p>
                  </a:txBody>
                  <a:tcPr/>
                </a:tc>
                <a:tc>
                  <a:txBody>
                    <a:bodyPr/>
                    <a:lstStyle/>
                    <a:p>
                      <a:r>
                        <a:rPr lang="fr-FR" sz="1600" b="0" i="0" dirty="0"/>
                        <a:t>Granges de la </a:t>
                      </a:r>
                      <a:r>
                        <a:rPr lang="fr-FR" sz="1600" b="0" i="0" dirty="0" err="1"/>
                        <a:t>Gageolle</a:t>
                      </a:r>
                      <a:r>
                        <a:rPr lang="fr-FR" sz="1600" b="0" i="0" dirty="0"/>
                        <a:t> (citoyens)</a:t>
                      </a:r>
                    </a:p>
                  </a:txBody>
                  <a:tcPr/>
                </a:tc>
                <a:tc>
                  <a:txBody>
                    <a:bodyPr/>
                    <a:lstStyle/>
                    <a:p>
                      <a:r>
                        <a:rPr lang="fr-FR" sz="1600" dirty="0" err="1"/>
                        <a:t>Horrues</a:t>
                      </a:r>
                      <a:r>
                        <a:rPr lang="fr-FR" sz="1600" dirty="0"/>
                        <a:t> - Soignies</a:t>
                      </a:r>
                    </a:p>
                  </a:txBody>
                  <a:tcPr/>
                </a:tc>
                <a:extLst>
                  <a:ext uri="{0D108BD9-81ED-4DB2-BD59-A6C34878D82A}">
                    <a16:rowId xmlns:a16="http://schemas.microsoft.com/office/drawing/2014/main" val="10006"/>
                  </a:ext>
                </a:extLst>
              </a:tr>
              <a:tr h="285569">
                <a:tc>
                  <a:txBody>
                    <a:bodyPr/>
                    <a:lstStyle/>
                    <a:p>
                      <a:r>
                        <a:rPr lang="fr-FR" sz="1600" dirty="0"/>
                        <a:t>8</a:t>
                      </a:r>
                    </a:p>
                  </a:txBody>
                  <a:tcPr/>
                </a:tc>
                <a:tc>
                  <a:txBody>
                    <a:bodyPr/>
                    <a:lstStyle/>
                    <a:p>
                      <a:r>
                        <a:rPr lang="fr-FR" sz="1600" b="0" i="0" dirty="0"/>
                        <a:t>L’Anthélie (citoyens/associatif)</a:t>
                      </a:r>
                    </a:p>
                  </a:txBody>
                  <a:tcPr/>
                </a:tc>
                <a:tc>
                  <a:txBody>
                    <a:bodyPr/>
                    <a:lstStyle/>
                    <a:p>
                      <a:r>
                        <a:rPr lang="fr-FR" sz="1600" dirty="0"/>
                        <a:t>Tournai</a:t>
                      </a:r>
                    </a:p>
                  </a:txBody>
                  <a:tcPr/>
                </a:tc>
                <a:extLst>
                  <a:ext uri="{0D108BD9-81ED-4DB2-BD59-A6C34878D82A}">
                    <a16:rowId xmlns:a16="http://schemas.microsoft.com/office/drawing/2014/main" val="10007"/>
                  </a:ext>
                </a:extLst>
              </a:tr>
              <a:tr h="285569">
                <a:tc>
                  <a:txBody>
                    <a:bodyPr/>
                    <a:lstStyle/>
                    <a:p>
                      <a:r>
                        <a:rPr lang="fr-FR" sz="1600" dirty="0"/>
                        <a:t>9</a:t>
                      </a:r>
                    </a:p>
                  </a:txBody>
                  <a:tcPr/>
                </a:tc>
                <a:tc>
                  <a:txBody>
                    <a:bodyPr/>
                    <a:lstStyle/>
                    <a:p>
                      <a:r>
                        <a:rPr lang="fr-FR" sz="1600" b="0" i="0" dirty="0" err="1"/>
                        <a:t>Hadadyle</a:t>
                      </a:r>
                      <a:r>
                        <a:rPr lang="fr-FR" sz="1600" b="0" i="0" dirty="0"/>
                        <a:t> (citoyens)</a:t>
                      </a:r>
                    </a:p>
                  </a:txBody>
                  <a:tcPr/>
                </a:tc>
                <a:tc>
                  <a:txBody>
                    <a:bodyPr/>
                    <a:lstStyle/>
                    <a:p>
                      <a:r>
                        <a:rPr lang="fr-FR" sz="1600" dirty="0"/>
                        <a:t>Grez-Doiceau</a:t>
                      </a:r>
                    </a:p>
                  </a:txBody>
                  <a:tcPr/>
                </a:tc>
                <a:extLst>
                  <a:ext uri="{0D108BD9-81ED-4DB2-BD59-A6C34878D82A}">
                    <a16:rowId xmlns:a16="http://schemas.microsoft.com/office/drawing/2014/main" val="10008"/>
                  </a:ext>
                </a:extLst>
              </a:tr>
              <a:tr h="285569">
                <a:tc>
                  <a:txBody>
                    <a:bodyPr/>
                    <a:lstStyle/>
                    <a:p>
                      <a:r>
                        <a:rPr lang="fr-FR" sz="1600" dirty="0"/>
                        <a:t>10</a:t>
                      </a:r>
                    </a:p>
                  </a:txBody>
                  <a:tcPr/>
                </a:tc>
                <a:tc>
                  <a:txBody>
                    <a:bodyPr/>
                    <a:lstStyle/>
                    <a:p>
                      <a:r>
                        <a:rPr lang="fr-FR" sz="1600" b="0" i="0" dirty="0" err="1"/>
                        <a:t>Alodjî</a:t>
                      </a:r>
                      <a:r>
                        <a:rPr lang="fr-FR" sz="1600" b="0" i="0" dirty="0"/>
                        <a:t> (associatif/hôpital)</a:t>
                      </a:r>
                    </a:p>
                  </a:txBody>
                  <a:tcPr/>
                </a:tc>
                <a:tc>
                  <a:txBody>
                    <a:bodyPr/>
                    <a:lstStyle/>
                    <a:p>
                      <a:r>
                        <a:rPr lang="fr-FR" sz="1600" dirty="0" err="1"/>
                        <a:t>Mousty</a:t>
                      </a:r>
                      <a:r>
                        <a:rPr lang="fr-FR" sz="1600" baseline="0" dirty="0"/>
                        <a:t> - OLLN</a:t>
                      </a:r>
                      <a:endParaRPr lang="fr-FR" sz="1600" dirty="0"/>
                    </a:p>
                  </a:txBody>
                  <a:tcPr/>
                </a:tc>
                <a:extLst>
                  <a:ext uri="{0D108BD9-81ED-4DB2-BD59-A6C34878D82A}">
                    <a16:rowId xmlns:a16="http://schemas.microsoft.com/office/drawing/2014/main" val="10009"/>
                  </a:ext>
                </a:extLst>
              </a:tr>
              <a:tr h="285569">
                <a:tc>
                  <a:txBody>
                    <a:bodyPr/>
                    <a:lstStyle/>
                    <a:p>
                      <a:r>
                        <a:rPr lang="fr-FR" sz="1600" dirty="0"/>
                        <a:t>11</a:t>
                      </a:r>
                    </a:p>
                  </a:txBody>
                  <a:tcPr/>
                </a:tc>
                <a:tc>
                  <a:txBody>
                    <a:bodyPr/>
                    <a:lstStyle/>
                    <a:p>
                      <a:r>
                        <a:rPr lang="fr-FR" sz="1600" b="0" i="0" dirty="0"/>
                        <a:t>Fondation </a:t>
                      </a:r>
                      <a:r>
                        <a:rPr lang="fr-FR" sz="1600" b="0" i="0" dirty="0" err="1"/>
                        <a:t>Champ-être</a:t>
                      </a:r>
                      <a:r>
                        <a:rPr lang="fr-FR" sz="1600" b="0" i="0" dirty="0"/>
                        <a:t> (citoyens)</a:t>
                      </a:r>
                    </a:p>
                  </a:txBody>
                  <a:tcPr/>
                </a:tc>
                <a:tc>
                  <a:txBody>
                    <a:bodyPr/>
                    <a:lstStyle/>
                    <a:p>
                      <a:r>
                        <a:rPr lang="fr-FR" sz="1600" dirty="0" err="1"/>
                        <a:t>Mainvault</a:t>
                      </a:r>
                      <a:r>
                        <a:rPr lang="fr-FR" sz="1600" dirty="0"/>
                        <a:t> - Ath</a:t>
                      </a:r>
                    </a:p>
                  </a:txBody>
                  <a:tcPr/>
                </a:tc>
                <a:extLst>
                  <a:ext uri="{0D108BD9-81ED-4DB2-BD59-A6C34878D82A}">
                    <a16:rowId xmlns:a16="http://schemas.microsoft.com/office/drawing/2014/main" val="10010"/>
                  </a:ext>
                </a:extLst>
              </a:tr>
              <a:tr h="285569">
                <a:tc>
                  <a:txBody>
                    <a:bodyPr/>
                    <a:lstStyle/>
                    <a:p>
                      <a:r>
                        <a:rPr lang="fr-FR" sz="1600" dirty="0"/>
                        <a:t>12</a:t>
                      </a:r>
                    </a:p>
                  </a:txBody>
                  <a:tcPr/>
                </a:tc>
                <a:tc>
                  <a:txBody>
                    <a:bodyPr/>
                    <a:lstStyle/>
                    <a:p>
                      <a:r>
                        <a:rPr lang="fr-FR" sz="1600" b="0" i="0" dirty="0"/>
                        <a:t>CLT Les Piges (APL/OISP)</a:t>
                      </a:r>
                    </a:p>
                  </a:txBody>
                  <a:tcPr/>
                </a:tc>
                <a:tc>
                  <a:txBody>
                    <a:bodyPr/>
                    <a:lstStyle/>
                    <a:p>
                      <a:r>
                        <a:rPr lang="fr-FR" sz="1600" dirty="0" err="1"/>
                        <a:t>Monceau-sur-Sambre</a:t>
                      </a:r>
                      <a:endParaRPr lang="fr-FR" sz="1600" dirty="0"/>
                    </a:p>
                  </a:txBody>
                  <a:tcPr/>
                </a:tc>
                <a:extLst>
                  <a:ext uri="{0D108BD9-81ED-4DB2-BD59-A6C34878D82A}">
                    <a16:rowId xmlns:a16="http://schemas.microsoft.com/office/drawing/2014/main" val="10011"/>
                  </a:ext>
                </a:extLst>
              </a:tr>
              <a:tr h="285569">
                <a:tc>
                  <a:txBody>
                    <a:bodyPr/>
                    <a:lstStyle/>
                    <a:p>
                      <a:r>
                        <a:rPr lang="fr-FR" sz="1600" dirty="0"/>
                        <a:t>13</a:t>
                      </a:r>
                    </a:p>
                  </a:txBody>
                  <a:tcPr/>
                </a:tc>
                <a:tc>
                  <a:txBody>
                    <a:bodyPr/>
                    <a:lstStyle/>
                    <a:p>
                      <a:r>
                        <a:rPr lang="fr-FR" sz="1600" b="0" i="0" dirty="0"/>
                        <a:t>Fondation FLA (Commune/SLSP) </a:t>
                      </a:r>
                    </a:p>
                  </a:txBody>
                  <a:tcPr/>
                </a:tc>
                <a:tc>
                  <a:txBody>
                    <a:bodyPr/>
                    <a:lstStyle/>
                    <a:p>
                      <a:r>
                        <a:rPr lang="fr-FR" sz="1600" dirty="0" err="1"/>
                        <a:t>Frasnes</a:t>
                      </a:r>
                      <a:r>
                        <a:rPr lang="fr-FR" sz="1600" dirty="0"/>
                        <a:t> Lez </a:t>
                      </a:r>
                      <a:r>
                        <a:rPr lang="fr-FR" sz="1600" dirty="0" err="1"/>
                        <a:t>Anvaing</a:t>
                      </a:r>
                      <a:endParaRPr lang="fr-FR" sz="1600" dirty="0"/>
                    </a:p>
                  </a:txBody>
                  <a:tcPr/>
                </a:tc>
                <a:extLst>
                  <a:ext uri="{0D108BD9-81ED-4DB2-BD59-A6C34878D82A}">
                    <a16:rowId xmlns:a16="http://schemas.microsoft.com/office/drawing/2014/main" val="10012"/>
                  </a:ext>
                </a:extLst>
              </a:tr>
            </a:tbl>
          </a:graphicData>
        </a:graphic>
      </p:graphicFrame>
      <p:sp>
        <p:nvSpPr>
          <p:cNvPr id="3" name="ZoneTexte 2">
            <a:extLst>
              <a:ext uri="{FF2B5EF4-FFF2-40B4-BE49-F238E27FC236}">
                <a16:creationId xmlns:a16="http://schemas.microsoft.com/office/drawing/2014/main" id="{9901648B-0752-6C4F-80A2-DC99E442256E}"/>
              </a:ext>
            </a:extLst>
          </p:cNvPr>
          <p:cNvSpPr txBox="1"/>
          <p:nvPr/>
        </p:nvSpPr>
        <p:spPr>
          <a:xfrm>
            <a:off x="990600" y="5877272"/>
            <a:ext cx="8059258" cy="369332"/>
          </a:xfrm>
          <a:prstGeom prst="rect">
            <a:avLst/>
          </a:prstGeom>
          <a:noFill/>
        </p:spPr>
        <p:txBody>
          <a:bodyPr wrap="none" rtlCol="0">
            <a:spAutoFit/>
          </a:bodyPr>
          <a:lstStyle/>
          <a:p>
            <a:r>
              <a:rPr lang="nl-BE" i="1" dirty="0"/>
              <a:t>+ SLSP Sambrienne (Charleroi) … + BE VICUS porté par l’asbl du 30 février (Assesse)</a:t>
            </a:r>
            <a:endParaRPr lang="fr-FR" i="1" dirty="0"/>
          </a:p>
        </p:txBody>
      </p:sp>
      <p:sp>
        <p:nvSpPr>
          <p:cNvPr id="4" name="Espace réservé du numéro de diapositive 3">
            <a:extLst>
              <a:ext uri="{FF2B5EF4-FFF2-40B4-BE49-F238E27FC236}">
                <a16:creationId xmlns:a16="http://schemas.microsoft.com/office/drawing/2014/main" id="{C9A02E56-B040-2B46-806C-B0EB2391FF83}"/>
              </a:ext>
            </a:extLst>
          </p:cNvPr>
          <p:cNvSpPr>
            <a:spLocks noGrp="1"/>
          </p:cNvSpPr>
          <p:nvPr>
            <p:ph type="sldNum" sz="quarter" idx="12"/>
          </p:nvPr>
        </p:nvSpPr>
        <p:spPr/>
        <p:txBody>
          <a:bodyPr/>
          <a:lstStyle/>
          <a:p>
            <a:fld id="{244820E8-2607-7646-824C-9270DEC13EF3}" type="slidenum">
              <a:rPr lang="fr-FR" smtClean="0"/>
              <a:pPr/>
              <a:t>40</a:t>
            </a:fld>
            <a:endParaRPr lang="fr-FR"/>
          </a:p>
        </p:txBody>
      </p:sp>
    </p:spTree>
    <p:extLst>
      <p:ext uri="{BB962C8B-B14F-4D97-AF65-F5344CB8AC3E}">
        <p14:creationId xmlns:p14="http://schemas.microsoft.com/office/powerpoint/2010/main" val="6260351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Acteurs d’origine (13 CLT)</a:t>
            </a:r>
          </a:p>
        </p:txBody>
      </p:sp>
      <p:graphicFrame>
        <p:nvGraphicFramePr>
          <p:cNvPr id="5" name="Graphique 4"/>
          <p:cNvGraphicFramePr/>
          <p:nvPr/>
        </p:nvGraphicFramePr>
        <p:xfrm>
          <a:off x="990600" y="1981200"/>
          <a:ext cx="7315200" cy="3810000"/>
        </p:xfrm>
        <a:graphic>
          <a:graphicData uri="http://schemas.openxmlformats.org/drawingml/2006/chart">
            <c:chart xmlns:c="http://schemas.openxmlformats.org/drawingml/2006/chart" xmlns:r="http://schemas.openxmlformats.org/officeDocument/2006/relationships" r:id="rId2"/>
          </a:graphicData>
        </a:graphic>
      </p:graphicFrame>
      <p:sp>
        <p:nvSpPr>
          <p:cNvPr id="3" name="Espace réservé du numéro de diapositive 2">
            <a:extLst>
              <a:ext uri="{FF2B5EF4-FFF2-40B4-BE49-F238E27FC236}">
                <a16:creationId xmlns:a16="http://schemas.microsoft.com/office/drawing/2014/main" id="{1ACE9059-4904-0240-B990-DECD59266988}"/>
              </a:ext>
            </a:extLst>
          </p:cNvPr>
          <p:cNvSpPr>
            <a:spLocks noGrp="1"/>
          </p:cNvSpPr>
          <p:nvPr>
            <p:ph type="sldNum" sz="quarter" idx="12"/>
          </p:nvPr>
        </p:nvSpPr>
        <p:spPr/>
        <p:txBody>
          <a:bodyPr/>
          <a:lstStyle/>
          <a:p>
            <a:fld id="{244820E8-2607-7646-824C-9270DEC13EF3}" type="slidenum">
              <a:rPr lang="fr-FR" smtClean="0"/>
              <a:pPr/>
              <a:t>41</a:t>
            </a:fld>
            <a:endParaRPr lang="fr-FR"/>
          </a:p>
        </p:txBody>
      </p:sp>
    </p:spTree>
    <p:extLst>
      <p:ext uri="{BB962C8B-B14F-4D97-AF65-F5344CB8AC3E}">
        <p14:creationId xmlns:p14="http://schemas.microsoft.com/office/powerpoint/2010/main" val="2031972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Public cible (13 CLT)</a:t>
            </a:r>
          </a:p>
        </p:txBody>
      </p:sp>
      <p:sp>
        <p:nvSpPr>
          <p:cNvPr id="4" name="ZoneTexte 3"/>
          <p:cNvSpPr txBox="1"/>
          <p:nvPr/>
        </p:nvSpPr>
        <p:spPr>
          <a:xfrm>
            <a:off x="2133600" y="1981200"/>
            <a:ext cx="5410200" cy="400110"/>
          </a:xfrm>
          <a:prstGeom prst="rect">
            <a:avLst/>
          </a:prstGeom>
          <a:noFill/>
        </p:spPr>
        <p:txBody>
          <a:bodyPr wrap="square" rtlCol="0">
            <a:spAutoFit/>
          </a:bodyPr>
          <a:lstStyle/>
          <a:p>
            <a:r>
              <a:rPr lang="fr-FR" sz="2000" i="1" dirty="0"/>
              <a:t>= Nombre de </a:t>
            </a:r>
            <a:r>
              <a:rPr lang="fr-FR" sz="2000" i="1" dirty="0" err="1"/>
              <a:t>CLTs</a:t>
            </a:r>
            <a:r>
              <a:rPr lang="fr-FR" sz="2000" i="1" dirty="0"/>
              <a:t> en fonction du public cible</a:t>
            </a:r>
          </a:p>
        </p:txBody>
      </p:sp>
      <p:graphicFrame>
        <p:nvGraphicFramePr>
          <p:cNvPr id="5" name="Graphique 4"/>
          <p:cNvGraphicFramePr/>
          <p:nvPr/>
        </p:nvGraphicFramePr>
        <p:xfrm>
          <a:off x="914400" y="2514600"/>
          <a:ext cx="7620000" cy="3581400"/>
        </p:xfrm>
        <a:graphic>
          <a:graphicData uri="http://schemas.openxmlformats.org/drawingml/2006/chart">
            <c:chart xmlns:c="http://schemas.openxmlformats.org/drawingml/2006/chart" xmlns:r="http://schemas.openxmlformats.org/officeDocument/2006/relationships" r:id="rId2"/>
          </a:graphicData>
        </a:graphic>
      </p:graphicFrame>
      <p:sp>
        <p:nvSpPr>
          <p:cNvPr id="3" name="Espace réservé du numéro de diapositive 2">
            <a:extLst>
              <a:ext uri="{FF2B5EF4-FFF2-40B4-BE49-F238E27FC236}">
                <a16:creationId xmlns:a16="http://schemas.microsoft.com/office/drawing/2014/main" id="{9AAFF2EB-4595-0F49-830A-F2EDFAE22785}"/>
              </a:ext>
            </a:extLst>
          </p:cNvPr>
          <p:cNvSpPr>
            <a:spLocks noGrp="1"/>
          </p:cNvSpPr>
          <p:nvPr>
            <p:ph type="sldNum" sz="quarter" idx="12"/>
          </p:nvPr>
        </p:nvSpPr>
        <p:spPr/>
        <p:txBody>
          <a:bodyPr/>
          <a:lstStyle/>
          <a:p>
            <a:fld id="{244820E8-2607-7646-824C-9270DEC13EF3}" type="slidenum">
              <a:rPr lang="fr-FR" smtClean="0"/>
              <a:pPr/>
              <a:t>42</a:t>
            </a:fld>
            <a:endParaRPr lang="fr-FR"/>
          </a:p>
        </p:txBody>
      </p:sp>
    </p:spTree>
    <p:extLst>
      <p:ext uri="{BB962C8B-B14F-4D97-AF65-F5344CB8AC3E}">
        <p14:creationId xmlns:p14="http://schemas.microsoft.com/office/powerpoint/2010/main" val="4308157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60032" y="5069215"/>
            <a:ext cx="2438400" cy="5334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914400" y="228600"/>
            <a:ext cx="7543800" cy="1450757"/>
          </a:xfrm>
        </p:spPr>
        <p:txBody>
          <a:bodyPr/>
          <a:lstStyle/>
          <a:p>
            <a:r>
              <a:rPr lang="fr-FR" dirty="0"/>
              <a:t>Public cible (13 CLT) </a:t>
            </a:r>
            <a:br>
              <a:rPr lang="fr-FR" dirty="0"/>
            </a:br>
            <a:r>
              <a:rPr lang="fr-FR" sz="2200" dirty="0"/>
              <a:t>sans </a:t>
            </a:r>
            <a:r>
              <a:rPr lang="fr-FR" sz="2200" dirty="0" err="1"/>
              <a:t>Athena</a:t>
            </a:r>
            <a:r>
              <a:rPr lang="fr-FR" sz="2200" dirty="0"/>
              <a:t> </a:t>
            </a:r>
            <a:r>
              <a:rPr lang="fr-FR" sz="2200" dirty="0" err="1"/>
              <a:t>Lauzelle</a:t>
            </a:r>
            <a:r>
              <a:rPr lang="fr-FR" sz="2200" dirty="0"/>
              <a:t> (entre 140 et 200 logements)</a:t>
            </a:r>
            <a:br>
              <a:rPr lang="fr-FR" sz="2200" dirty="0"/>
            </a:br>
            <a:r>
              <a:rPr lang="fr-FR" sz="2200" dirty="0"/>
              <a:t>avec le projet de la </a:t>
            </a:r>
            <a:r>
              <a:rPr lang="fr-FR" sz="2200" dirty="0" err="1"/>
              <a:t>Sambrienne</a:t>
            </a:r>
            <a:r>
              <a:rPr lang="fr-FR" sz="2200" dirty="0"/>
              <a:t> = 60 logements prévus</a:t>
            </a:r>
          </a:p>
        </p:txBody>
      </p:sp>
      <p:sp>
        <p:nvSpPr>
          <p:cNvPr id="4" name="ZoneTexte 3"/>
          <p:cNvSpPr txBox="1"/>
          <p:nvPr/>
        </p:nvSpPr>
        <p:spPr>
          <a:xfrm>
            <a:off x="2209800" y="1905000"/>
            <a:ext cx="5638800" cy="400110"/>
          </a:xfrm>
          <a:prstGeom prst="rect">
            <a:avLst/>
          </a:prstGeom>
          <a:noFill/>
        </p:spPr>
        <p:txBody>
          <a:bodyPr wrap="square" rtlCol="0">
            <a:spAutoFit/>
          </a:bodyPr>
          <a:lstStyle/>
          <a:p>
            <a:r>
              <a:rPr lang="fr-FR" sz="2000" i="1" dirty="0"/>
              <a:t>= Nombre de logements en fonction du public cible</a:t>
            </a:r>
          </a:p>
        </p:txBody>
      </p:sp>
      <p:graphicFrame>
        <p:nvGraphicFramePr>
          <p:cNvPr id="5" name="Graphique 4"/>
          <p:cNvGraphicFramePr/>
          <p:nvPr>
            <p:extLst/>
          </p:nvPr>
        </p:nvGraphicFramePr>
        <p:xfrm>
          <a:off x="990600" y="2348880"/>
          <a:ext cx="74676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7" name="ZoneTexte 6"/>
          <p:cNvSpPr txBox="1"/>
          <p:nvPr/>
        </p:nvSpPr>
        <p:spPr>
          <a:xfrm>
            <a:off x="3779912" y="5135860"/>
            <a:ext cx="444352" cy="400110"/>
          </a:xfrm>
          <a:prstGeom prst="rect">
            <a:avLst/>
          </a:prstGeom>
          <a:noFill/>
        </p:spPr>
        <p:txBody>
          <a:bodyPr wrap="none" rtlCol="0">
            <a:spAutoFit/>
          </a:bodyPr>
          <a:lstStyle/>
          <a:p>
            <a:r>
              <a:rPr lang="fr-FR" sz="2000" b="1" dirty="0">
                <a:solidFill>
                  <a:srgbClr val="FF6600"/>
                </a:solidFill>
              </a:rPr>
              <a:t>39</a:t>
            </a:r>
          </a:p>
        </p:txBody>
      </p:sp>
      <p:sp>
        <p:nvSpPr>
          <p:cNvPr id="3" name="Espace réservé du numéro de diapositive 2">
            <a:extLst>
              <a:ext uri="{FF2B5EF4-FFF2-40B4-BE49-F238E27FC236}">
                <a16:creationId xmlns:a16="http://schemas.microsoft.com/office/drawing/2014/main" id="{87FEC22F-CE4F-7548-973C-E2595D86954F}"/>
              </a:ext>
            </a:extLst>
          </p:cNvPr>
          <p:cNvSpPr>
            <a:spLocks noGrp="1"/>
          </p:cNvSpPr>
          <p:nvPr>
            <p:ph type="sldNum" sz="quarter" idx="12"/>
          </p:nvPr>
        </p:nvSpPr>
        <p:spPr/>
        <p:txBody>
          <a:bodyPr/>
          <a:lstStyle/>
          <a:p>
            <a:fld id="{244820E8-2607-7646-824C-9270DEC13EF3}" type="slidenum">
              <a:rPr lang="fr-FR" smtClean="0"/>
              <a:pPr/>
              <a:t>43</a:t>
            </a:fld>
            <a:endParaRPr lang="fr-FR"/>
          </a:p>
        </p:txBody>
      </p:sp>
    </p:spTree>
    <p:extLst>
      <p:ext uri="{BB962C8B-B14F-4D97-AF65-F5344CB8AC3E}">
        <p14:creationId xmlns:p14="http://schemas.microsoft.com/office/powerpoint/2010/main" val="1922803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Nombre de logements</a:t>
            </a:r>
          </a:p>
        </p:txBody>
      </p:sp>
      <p:sp>
        <p:nvSpPr>
          <p:cNvPr id="5" name="ZoneTexte 4"/>
          <p:cNvSpPr txBox="1"/>
          <p:nvPr/>
        </p:nvSpPr>
        <p:spPr>
          <a:xfrm>
            <a:off x="5564242" y="2214214"/>
            <a:ext cx="3048000" cy="3416320"/>
          </a:xfrm>
          <a:prstGeom prst="rect">
            <a:avLst/>
          </a:prstGeom>
          <a:noFill/>
        </p:spPr>
        <p:txBody>
          <a:bodyPr wrap="square" rtlCol="0">
            <a:spAutoFit/>
          </a:bodyPr>
          <a:lstStyle/>
          <a:p>
            <a:pPr algn="ctr"/>
            <a:r>
              <a:rPr lang="fr-FR" sz="2400" dirty="0"/>
              <a:t>Sur 12 CLT</a:t>
            </a:r>
          </a:p>
          <a:p>
            <a:pPr algn="ctr"/>
            <a:endParaRPr lang="fr-FR" sz="2400" dirty="0"/>
          </a:p>
          <a:p>
            <a:pPr algn="ctr"/>
            <a:r>
              <a:rPr lang="fr-FR" sz="2400" b="1" dirty="0">
                <a:solidFill>
                  <a:srgbClr val="FF6600"/>
                </a:solidFill>
              </a:rPr>
              <a:t>154 logements</a:t>
            </a:r>
            <a:endParaRPr lang="fr-FR" sz="2400" dirty="0"/>
          </a:p>
          <a:p>
            <a:pPr algn="ctr"/>
            <a:r>
              <a:rPr lang="fr-FR" sz="2400" dirty="0"/>
              <a:t>Soit une moyenne de </a:t>
            </a:r>
            <a:r>
              <a:rPr lang="fr-FR" sz="2400" b="1" dirty="0">
                <a:solidFill>
                  <a:srgbClr val="FF6600"/>
                </a:solidFill>
              </a:rPr>
              <a:t>13</a:t>
            </a:r>
            <a:r>
              <a:rPr lang="fr-FR" sz="2400" dirty="0"/>
              <a:t> logements par CLT existant</a:t>
            </a:r>
          </a:p>
          <a:p>
            <a:endParaRPr lang="fr-FR" sz="2400" dirty="0"/>
          </a:p>
          <a:p>
            <a:pPr algn="ctr"/>
            <a:r>
              <a:rPr lang="fr-FR" sz="2400" dirty="0"/>
              <a:t>(hors </a:t>
            </a:r>
            <a:r>
              <a:rPr lang="fr-FR" sz="2400" dirty="0" err="1"/>
              <a:t>Athena</a:t>
            </a:r>
            <a:r>
              <a:rPr lang="fr-FR" sz="2400" dirty="0"/>
              <a:t> </a:t>
            </a:r>
            <a:r>
              <a:rPr lang="fr-FR" sz="2400" dirty="0" err="1"/>
              <a:t>Lauzelle</a:t>
            </a:r>
            <a:r>
              <a:rPr lang="fr-FR" sz="2400" dirty="0"/>
              <a:t> et projet </a:t>
            </a:r>
            <a:r>
              <a:rPr lang="fr-FR" sz="2400" dirty="0" err="1"/>
              <a:t>Sambrienne</a:t>
            </a:r>
            <a:r>
              <a:rPr lang="fr-FR" sz="2400" dirty="0"/>
              <a:t>)</a:t>
            </a:r>
          </a:p>
        </p:txBody>
      </p:sp>
      <p:pic>
        <p:nvPicPr>
          <p:cNvPr id="6" name="Image 5" descr="Capture d’écran 2018-12-03 à 13.19.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905000"/>
            <a:ext cx="4879334" cy="4267200"/>
          </a:xfrm>
          <a:prstGeom prst="rect">
            <a:avLst/>
          </a:prstGeom>
        </p:spPr>
      </p:pic>
      <p:sp>
        <p:nvSpPr>
          <p:cNvPr id="7" name="ZoneTexte 6"/>
          <p:cNvSpPr txBox="1"/>
          <p:nvPr/>
        </p:nvSpPr>
        <p:spPr>
          <a:xfrm>
            <a:off x="762000" y="5486400"/>
            <a:ext cx="832755" cy="369332"/>
          </a:xfrm>
          <a:prstGeom prst="rect">
            <a:avLst/>
          </a:prstGeom>
          <a:noFill/>
        </p:spPr>
        <p:txBody>
          <a:bodyPr wrap="none" rtlCol="0">
            <a:spAutoFit/>
          </a:bodyPr>
          <a:lstStyle/>
          <a:p>
            <a:r>
              <a:rPr lang="fr-FR" dirty="0"/>
              <a:t>UNHAJ</a:t>
            </a:r>
          </a:p>
        </p:txBody>
      </p:sp>
      <p:sp>
        <p:nvSpPr>
          <p:cNvPr id="3" name="Espace réservé du numéro de diapositive 2">
            <a:extLst>
              <a:ext uri="{FF2B5EF4-FFF2-40B4-BE49-F238E27FC236}">
                <a16:creationId xmlns:a16="http://schemas.microsoft.com/office/drawing/2014/main" id="{CF9C6FE5-000B-E048-BC31-BD4508513614}"/>
              </a:ext>
            </a:extLst>
          </p:cNvPr>
          <p:cNvSpPr>
            <a:spLocks noGrp="1"/>
          </p:cNvSpPr>
          <p:nvPr>
            <p:ph type="sldNum" sz="quarter" idx="12"/>
          </p:nvPr>
        </p:nvSpPr>
        <p:spPr/>
        <p:txBody>
          <a:bodyPr/>
          <a:lstStyle/>
          <a:p>
            <a:fld id="{244820E8-2607-7646-824C-9270DEC13EF3}" type="slidenum">
              <a:rPr lang="fr-FR" smtClean="0"/>
              <a:pPr/>
              <a:t>44</a:t>
            </a:fld>
            <a:endParaRPr lang="fr-FR"/>
          </a:p>
        </p:txBody>
      </p:sp>
    </p:spTree>
    <p:extLst>
      <p:ext uri="{BB962C8B-B14F-4D97-AF65-F5344CB8AC3E}">
        <p14:creationId xmlns:p14="http://schemas.microsoft.com/office/powerpoint/2010/main" val="29044075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Nombre de logements</a:t>
            </a:r>
          </a:p>
        </p:txBody>
      </p:sp>
      <p:sp>
        <p:nvSpPr>
          <p:cNvPr id="5" name="ZoneTexte 4"/>
          <p:cNvSpPr txBox="1"/>
          <p:nvPr/>
        </p:nvSpPr>
        <p:spPr>
          <a:xfrm>
            <a:off x="914400" y="1905000"/>
            <a:ext cx="7543800" cy="4154983"/>
          </a:xfrm>
          <a:prstGeom prst="rect">
            <a:avLst/>
          </a:prstGeom>
          <a:noFill/>
        </p:spPr>
        <p:txBody>
          <a:bodyPr wrap="square" rtlCol="0">
            <a:spAutoFit/>
          </a:bodyPr>
          <a:lstStyle/>
          <a:p>
            <a:endParaRPr lang="fr-FR" sz="2400" dirty="0"/>
          </a:p>
          <a:p>
            <a:pPr algn="ctr"/>
            <a:r>
              <a:rPr lang="fr-FR" sz="2400" b="1" i="1" dirty="0">
                <a:solidFill>
                  <a:srgbClr val="FF6600"/>
                </a:solidFill>
              </a:rPr>
              <a:t>Des projets en gestation …</a:t>
            </a:r>
            <a:endParaRPr lang="fr-FR" sz="2400" dirty="0"/>
          </a:p>
          <a:p>
            <a:pPr algn="ctr"/>
            <a:r>
              <a:rPr lang="fr-FR" sz="2400" dirty="0" err="1"/>
              <a:t>Athena-Lauzelle</a:t>
            </a:r>
            <a:r>
              <a:rPr lang="fr-FR" sz="2400" dirty="0"/>
              <a:t> – </a:t>
            </a:r>
            <a:r>
              <a:rPr lang="fr-FR" sz="2400" b="1" dirty="0"/>
              <a:t>CLT OLLN existe </a:t>
            </a:r>
            <a:r>
              <a:rPr lang="fr-FR" sz="2400" dirty="0"/>
              <a:t>– 140 logements (</a:t>
            </a:r>
            <a:r>
              <a:rPr lang="fr-FR" sz="2400" dirty="0" err="1"/>
              <a:t>UCLouvain</a:t>
            </a:r>
            <a:r>
              <a:rPr lang="fr-FR" sz="2400" dirty="0"/>
              <a:t>) à 200 logements (Association des Habitants) ???</a:t>
            </a:r>
          </a:p>
          <a:p>
            <a:pPr algn="ctr"/>
            <a:r>
              <a:rPr lang="fr-FR" sz="2400" dirty="0"/>
              <a:t>La </a:t>
            </a:r>
            <a:r>
              <a:rPr lang="fr-FR" sz="2400" dirty="0" err="1"/>
              <a:t>Sambrienne</a:t>
            </a:r>
            <a:r>
              <a:rPr lang="fr-FR" sz="2400" dirty="0"/>
              <a:t> – </a:t>
            </a:r>
            <a:r>
              <a:rPr lang="fr-FR" sz="2400" b="1" dirty="0"/>
              <a:t>CLT </a:t>
            </a:r>
            <a:r>
              <a:rPr lang="fr-FR" sz="2400" b="1" dirty="0" err="1"/>
              <a:t>EiXAMPLE</a:t>
            </a:r>
            <a:r>
              <a:rPr lang="fr-FR" sz="2400" b="1" dirty="0"/>
              <a:t> XII à créer </a:t>
            </a:r>
            <a:r>
              <a:rPr lang="fr-FR" sz="2400" dirty="0"/>
              <a:t>– 60 logements (5 maisons et 40 apparts acquisitif + 15 apparts locatif) </a:t>
            </a:r>
          </a:p>
          <a:p>
            <a:pPr algn="ctr"/>
            <a:endParaRPr lang="fr-FR" sz="2400" dirty="0"/>
          </a:p>
          <a:p>
            <a:pPr algn="ctr"/>
            <a:r>
              <a:rPr lang="fr-FR" sz="2400" b="1" i="1" dirty="0">
                <a:solidFill>
                  <a:srgbClr val="FF6600"/>
                </a:solidFill>
              </a:rPr>
              <a:t>Et des projets en cours de réflexion …</a:t>
            </a:r>
            <a:endParaRPr lang="fr-FR" sz="2400" dirty="0"/>
          </a:p>
          <a:p>
            <a:pPr algn="ctr"/>
            <a:r>
              <a:rPr lang="fr-FR" sz="2400" dirty="0"/>
              <a:t>A Namur, Tournai, Liège, Malmedy, Charleroi, La Louvière</a:t>
            </a:r>
          </a:p>
          <a:p>
            <a:pPr algn="ctr"/>
            <a:r>
              <a:rPr lang="fr-FR" sz="2400" dirty="0"/>
              <a:t>Et environ 10 HG qui souhaitent se structurer en CLT</a:t>
            </a:r>
          </a:p>
        </p:txBody>
      </p:sp>
      <p:sp>
        <p:nvSpPr>
          <p:cNvPr id="3" name="Espace réservé du numéro de diapositive 2">
            <a:extLst>
              <a:ext uri="{FF2B5EF4-FFF2-40B4-BE49-F238E27FC236}">
                <a16:creationId xmlns:a16="http://schemas.microsoft.com/office/drawing/2014/main" id="{365FCF8D-C228-5F4B-96D9-F44DDDF4B423}"/>
              </a:ext>
            </a:extLst>
          </p:cNvPr>
          <p:cNvSpPr>
            <a:spLocks noGrp="1"/>
          </p:cNvSpPr>
          <p:nvPr>
            <p:ph type="sldNum" sz="quarter" idx="12"/>
          </p:nvPr>
        </p:nvSpPr>
        <p:spPr/>
        <p:txBody>
          <a:bodyPr/>
          <a:lstStyle/>
          <a:p>
            <a:fld id="{244820E8-2607-7646-824C-9270DEC13EF3}" type="slidenum">
              <a:rPr lang="fr-FR" smtClean="0"/>
              <a:pPr/>
              <a:t>45</a:t>
            </a:fld>
            <a:endParaRPr lang="fr-FR"/>
          </a:p>
        </p:txBody>
      </p:sp>
    </p:spTree>
    <p:extLst>
      <p:ext uri="{BB962C8B-B14F-4D97-AF65-F5344CB8AC3E}">
        <p14:creationId xmlns:p14="http://schemas.microsoft.com/office/powerpoint/2010/main" val="31251627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Etat d’avancement (13 CLT)</a:t>
            </a:r>
            <a:br>
              <a:rPr lang="fr-FR" dirty="0"/>
            </a:br>
            <a:r>
              <a:rPr lang="fr-FR" dirty="0"/>
              <a:t>Familles impliquées</a:t>
            </a:r>
          </a:p>
        </p:txBody>
      </p:sp>
      <p:sp>
        <p:nvSpPr>
          <p:cNvPr id="7" name="ZoneTexte 6"/>
          <p:cNvSpPr txBox="1"/>
          <p:nvPr/>
        </p:nvSpPr>
        <p:spPr>
          <a:xfrm>
            <a:off x="1371600" y="4648200"/>
            <a:ext cx="6858000" cy="1631216"/>
          </a:xfrm>
          <a:prstGeom prst="rect">
            <a:avLst/>
          </a:prstGeom>
          <a:noFill/>
        </p:spPr>
        <p:txBody>
          <a:bodyPr wrap="square" rtlCol="0">
            <a:spAutoFit/>
          </a:bodyPr>
          <a:lstStyle/>
          <a:p>
            <a:r>
              <a:rPr lang="fr-FR" sz="2000" dirty="0"/>
              <a:t>1 = Structure juridique existante (</a:t>
            </a:r>
            <a:r>
              <a:rPr lang="fr-FR" sz="2000" dirty="0" err="1"/>
              <a:t>Hadadyle</a:t>
            </a:r>
            <a:r>
              <a:rPr lang="fr-FR" sz="2000" dirty="0"/>
              <a:t>)</a:t>
            </a:r>
          </a:p>
          <a:p>
            <a:r>
              <a:rPr lang="fr-FR" sz="2000" dirty="0"/>
              <a:t>2 = Construction ou rénovation en cours ou finalisée et/ou terrain déjà acquis</a:t>
            </a:r>
          </a:p>
          <a:p>
            <a:r>
              <a:rPr lang="fr-FR" sz="2000" dirty="0"/>
              <a:t>2,5 = Gros œuvre fermé (Les Piges) – versions différentes (FLA)</a:t>
            </a:r>
          </a:p>
          <a:p>
            <a:r>
              <a:rPr lang="fr-FR" sz="2000" dirty="0"/>
              <a:t>3 = Habité – habitable </a:t>
            </a:r>
          </a:p>
        </p:txBody>
      </p:sp>
      <p:graphicFrame>
        <p:nvGraphicFramePr>
          <p:cNvPr id="6" name="Graphique 5"/>
          <p:cNvGraphicFramePr/>
          <p:nvPr/>
        </p:nvGraphicFramePr>
        <p:xfrm>
          <a:off x="990600" y="1905000"/>
          <a:ext cx="75438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3" name="Espace réservé du numéro de diapositive 2">
            <a:extLst>
              <a:ext uri="{FF2B5EF4-FFF2-40B4-BE49-F238E27FC236}">
                <a16:creationId xmlns:a16="http://schemas.microsoft.com/office/drawing/2014/main" id="{9FC3993B-19ED-354E-A541-ABF4E495BD42}"/>
              </a:ext>
            </a:extLst>
          </p:cNvPr>
          <p:cNvSpPr>
            <a:spLocks noGrp="1"/>
          </p:cNvSpPr>
          <p:nvPr>
            <p:ph type="sldNum" sz="quarter" idx="12"/>
          </p:nvPr>
        </p:nvSpPr>
        <p:spPr/>
        <p:txBody>
          <a:bodyPr/>
          <a:lstStyle/>
          <a:p>
            <a:fld id="{244820E8-2607-7646-824C-9270DEC13EF3}" type="slidenum">
              <a:rPr lang="fr-FR" smtClean="0"/>
              <a:pPr/>
              <a:t>46</a:t>
            </a:fld>
            <a:endParaRPr lang="fr-FR"/>
          </a:p>
        </p:txBody>
      </p:sp>
    </p:spTree>
    <p:extLst>
      <p:ext uri="{BB962C8B-B14F-4D97-AF65-F5344CB8AC3E}">
        <p14:creationId xmlns:p14="http://schemas.microsoft.com/office/powerpoint/2010/main" val="3769738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Logements existants (5 CLT)</a:t>
            </a:r>
            <a:br>
              <a:rPr lang="fr-FR" dirty="0"/>
            </a:br>
            <a:r>
              <a:rPr lang="fr-FR" dirty="0"/>
              <a:t>Familles déjà impliquées</a:t>
            </a:r>
          </a:p>
        </p:txBody>
      </p:sp>
      <p:sp>
        <p:nvSpPr>
          <p:cNvPr id="5" name="ZoneTexte 4"/>
          <p:cNvSpPr txBox="1"/>
          <p:nvPr/>
        </p:nvSpPr>
        <p:spPr>
          <a:xfrm rot="509865">
            <a:off x="6573558" y="4007106"/>
            <a:ext cx="1910116" cy="1569660"/>
          </a:xfrm>
          <a:prstGeom prst="rect">
            <a:avLst/>
          </a:prstGeom>
          <a:noFill/>
          <a:effectLst>
            <a:outerShdw blurRad="50800" dist="38100" dir="2700000" algn="tl" rotWithShape="0">
              <a:srgbClr val="000000">
                <a:alpha val="43000"/>
              </a:srgbClr>
            </a:outerShdw>
          </a:effectLst>
        </p:spPr>
        <p:txBody>
          <a:bodyPr wrap="square" rtlCol="0">
            <a:spAutoFit/>
          </a:bodyPr>
          <a:lstStyle/>
          <a:p>
            <a:pPr algn="ctr"/>
            <a:r>
              <a:rPr lang="fr-FR" sz="2400" dirty="0">
                <a:solidFill>
                  <a:srgbClr val="FF6600"/>
                </a:solidFill>
              </a:rPr>
              <a:t>122 familles déjà impliquées à travers 12 CLT</a:t>
            </a:r>
          </a:p>
        </p:txBody>
      </p:sp>
      <p:graphicFrame>
        <p:nvGraphicFramePr>
          <p:cNvPr id="8" name="Graphique 7"/>
          <p:cNvGraphicFramePr/>
          <p:nvPr/>
        </p:nvGraphicFramePr>
        <p:xfrm>
          <a:off x="914400" y="2514600"/>
          <a:ext cx="5029200" cy="3581400"/>
        </p:xfrm>
        <a:graphic>
          <a:graphicData uri="http://schemas.openxmlformats.org/drawingml/2006/chart">
            <c:chart xmlns:c="http://schemas.openxmlformats.org/drawingml/2006/chart" xmlns:r="http://schemas.openxmlformats.org/officeDocument/2006/relationships" r:id="rId2"/>
          </a:graphicData>
        </a:graphic>
      </p:graphicFrame>
      <p:sp>
        <p:nvSpPr>
          <p:cNvPr id="9" name="ZoneTexte 8"/>
          <p:cNvSpPr txBox="1"/>
          <p:nvPr/>
        </p:nvSpPr>
        <p:spPr>
          <a:xfrm rot="462072">
            <a:off x="6625013" y="2332372"/>
            <a:ext cx="1910116" cy="1200328"/>
          </a:xfrm>
          <a:prstGeom prst="rect">
            <a:avLst/>
          </a:prstGeom>
          <a:noFill/>
          <a:effectLst>
            <a:outerShdw blurRad="50800" dist="38100" dir="2700000" algn="tl" rotWithShape="0">
              <a:srgbClr val="000000">
                <a:alpha val="43000"/>
              </a:srgbClr>
            </a:outerShdw>
          </a:effectLst>
        </p:spPr>
        <p:txBody>
          <a:bodyPr wrap="square" rtlCol="0">
            <a:spAutoFit/>
          </a:bodyPr>
          <a:lstStyle/>
          <a:p>
            <a:pPr algn="ctr"/>
            <a:r>
              <a:rPr lang="fr-FR" sz="2400" dirty="0">
                <a:solidFill>
                  <a:srgbClr val="FF6600"/>
                </a:solidFill>
              </a:rPr>
              <a:t>Entre 26 et 30 logements déjà existants</a:t>
            </a:r>
          </a:p>
        </p:txBody>
      </p:sp>
      <p:sp>
        <p:nvSpPr>
          <p:cNvPr id="10" name="ZoneTexte 9"/>
          <p:cNvSpPr txBox="1"/>
          <p:nvPr/>
        </p:nvSpPr>
        <p:spPr>
          <a:xfrm>
            <a:off x="1676400" y="1962090"/>
            <a:ext cx="3942080" cy="400110"/>
          </a:xfrm>
          <a:prstGeom prst="rect">
            <a:avLst/>
          </a:prstGeom>
          <a:noFill/>
        </p:spPr>
        <p:txBody>
          <a:bodyPr wrap="none" rtlCol="0">
            <a:spAutoFit/>
          </a:bodyPr>
          <a:lstStyle/>
          <a:p>
            <a:r>
              <a:rPr lang="fr-FR" sz="2000" i="1" dirty="0"/>
              <a:t>Logements construits – février 2020</a:t>
            </a:r>
          </a:p>
        </p:txBody>
      </p:sp>
      <p:sp>
        <p:nvSpPr>
          <p:cNvPr id="3" name="Espace réservé du numéro de diapositive 2">
            <a:extLst>
              <a:ext uri="{FF2B5EF4-FFF2-40B4-BE49-F238E27FC236}">
                <a16:creationId xmlns:a16="http://schemas.microsoft.com/office/drawing/2014/main" id="{DC9AE452-F17F-B842-A04A-FE9644A5ED48}"/>
              </a:ext>
            </a:extLst>
          </p:cNvPr>
          <p:cNvSpPr>
            <a:spLocks noGrp="1"/>
          </p:cNvSpPr>
          <p:nvPr>
            <p:ph type="sldNum" sz="quarter" idx="12"/>
          </p:nvPr>
        </p:nvSpPr>
        <p:spPr/>
        <p:txBody>
          <a:bodyPr/>
          <a:lstStyle/>
          <a:p>
            <a:fld id="{244820E8-2607-7646-824C-9270DEC13EF3}" type="slidenum">
              <a:rPr lang="fr-FR" smtClean="0"/>
              <a:pPr/>
              <a:t>47</a:t>
            </a:fld>
            <a:endParaRPr lang="fr-FR"/>
          </a:p>
        </p:txBody>
      </p:sp>
    </p:spTree>
    <p:extLst>
      <p:ext uri="{BB962C8B-B14F-4D97-AF65-F5344CB8AC3E}">
        <p14:creationId xmlns:p14="http://schemas.microsoft.com/office/powerpoint/2010/main" val="23782822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200" dirty="0"/>
              <a:t>CLT = plus que du logement !</a:t>
            </a:r>
          </a:p>
        </p:txBody>
      </p:sp>
      <p:sp>
        <p:nvSpPr>
          <p:cNvPr id="3" name="Espace réservé du contenu 2"/>
          <p:cNvSpPr>
            <a:spLocks noGrp="1"/>
          </p:cNvSpPr>
          <p:nvPr>
            <p:ph idx="1"/>
          </p:nvPr>
        </p:nvSpPr>
        <p:spPr>
          <a:xfrm>
            <a:off x="838200" y="2209800"/>
            <a:ext cx="3825241" cy="2133600"/>
          </a:xfrm>
          <a:solidFill>
            <a:schemeClr val="bg2"/>
          </a:solidFill>
        </p:spPr>
        <p:txBody>
          <a:bodyPr>
            <a:normAutofit/>
          </a:bodyPr>
          <a:lstStyle/>
          <a:p>
            <a:r>
              <a:rPr lang="fr-FR" dirty="0"/>
              <a:t>(3) Ouverture au quartier – lien avec </a:t>
            </a:r>
            <a:r>
              <a:rPr lang="fr-FR" dirty="0" err="1"/>
              <a:t>asso</a:t>
            </a:r>
            <a:r>
              <a:rPr lang="fr-FR" dirty="0"/>
              <a:t> du quartier</a:t>
            </a:r>
          </a:p>
          <a:p>
            <a:r>
              <a:rPr lang="fr-FR" dirty="0"/>
              <a:t>(3) Espace d’activités – espace polyvalent - lieu de rencontre</a:t>
            </a:r>
          </a:p>
          <a:p>
            <a:r>
              <a:rPr lang="fr-FR" dirty="0"/>
              <a:t>(2) espace </a:t>
            </a:r>
            <a:r>
              <a:rPr lang="fr-FR" dirty="0" err="1"/>
              <a:t>co-working</a:t>
            </a:r>
            <a:r>
              <a:rPr lang="fr-FR" dirty="0"/>
              <a:t> -  espace bureaux</a:t>
            </a:r>
          </a:p>
        </p:txBody>
      </p:sp>
      <p:sp>
        <p:nvSpPr>
          <p:cNvPr id="5" name="Rectangle 4"/>
          <p:cNvSpPr/>
          <p:nvPr/>
        </p:nvSpPr>
        <p:spPr>
          <a:xfrm>
            <a:off x="4876800" y="2209800"/>
            <a:ext cx="3733800" cy="2133600"/>
          </a:xfrm>
          <a:prstGeom prst="rect">
            <a:avLst/>
          </a:prstGeom>
          <a:solidFill>
            <a:schemeClr val="bg2"/>
          </a:solidFill>
        </p:spPr>
        <p:txBody>
          <a:bodyPr wrap="square">
            <a:spAutoFit/>
          </a:bodyPr>
          <a:lstStyle/>
          <a:p>
            <a:pPr marL="91440" indent="-91440">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rPr>
              <a:t>(4) Potager collectif – maraichage – </a:t>
            </a:r>
            <a:r>
              <a:rPr lang="fr-FR" sz="2000" dirty="0" err="1">
                <a:solidFill>
                  <a:schemeClr val="tx1">
                    <a:lumMod val="75000"/>
                    <a:lumOff val="25000"/>
                  </a:schemeClr>
                </a:solidFill>
              </a:rPr>
              <a:t>permaculture</a:t>
            </a:r>
            <a:endParaRPr lang="fr-FR" sz="2000" dirty="0">
              <a:solidFill>
                <a:schemeClr val="tx1">
                  <a:lumMod val="75000"/>
                  <a:lumOff val="25000"/>
                </a:schemeClr>
              </a:solidFill>
            </a:endParaRPr>
          </a:p>
          <a:p>
            <a:pPr marL="91440" indent="-91440">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rPr>
              <a:t>(1) Zone </a:t>
            </a:r>
            <a:r>
              <a:rPr lang="fr-FR" sz="2000" dirty="0" err="1">
                <a:solidFill>
                  <a:schemeClr val="tx1">
                    <a:lumMod val="75000"/>
                    <a:lumOff val="25000"/>
                  </a:schemeClr>
                </a:solidFill>
              </a:rPr>
              <a:t>Natura</a:t>
            </a:r>
            <a:r>
              <a:rPr lang="fr-FR" sz="2000" dirty="0">
                <a:solidFill>
                  <a:schemeClr val="tx1">
                    <a:lumMod val="75000"/>
                    <a:lumOff val="25000"/>
                  </a:schemeClr>
                </a:solidFill>
              </a:rPr>
              <a:t> 2000</a:t>
            </a:r>
          </a:p>
          <a:p>
            <a:pPr marL="91440" indent="-91440">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rPr>
              <a:t>(1) Cantine bio</a:t>
            </a:r>
          </a:p>
          <a:p>
            <a:pPr marL="91440" indent="-91440">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rPr>
              <a:t>(1) Ecole du dehors</a:t>
            </a:r>
            <a:endParaRPr lang="fr-FR" dirty="0"/>
          </a:p>
        </p:txBody>
      </p:sp>
      <p:sp>
        <p:nvSpPr>
          <p:cNvPr id="6" name="Rectangle 5"/>
          <p:cNvSpPr/>
          <p:nvPr/>
        </p:nvSpPr>
        <p:spPr>
          <a:xfrm>
            <a:off x="2514600" y="4800600"/>
            <a:ext cx="4572000" cy="1467068"/>
          </a:xfrm>
          <a:prstGeom prst="rect">
            <a:avLst/>
          </a:prstGeom>
          <a:solidFill>
            <a:schemeClr val="bg2"/>
          </a:solidFill>
        </p:spPr>
        <p:txBody>
          <a:bodyPr wrap="square" numCol="2">
            <a:spAutoFit/>
          </a:bodyPr>
          <a:lstStyle/>
          <a:p>
            <a:pPr marL="91440" indent="-91440">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rPr>
              <a:t>(1) Maison médicale</a:t>
            </a:r>
          </a:p>
          <a:p>
            <a:pPr marL="91440" indent="-91440">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rPr>
              <a:t>(1) Activité agricole</a:t>
            </a:r>
          </a:p>
          <a:p>
            <a:pPr marL="91440" indent="-91440">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rPr>
              <a:t>(1) Espace artistes</a:t>
            </a:r>
          </a:p>
          <a:p>
            <a:pPr marL="91440" indent="-91440">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rPr>
              <a:t>(1) Cabinet profession libérale</a:t>
            </a:r>
          </a:p>
          <a:p>
            <a:pPr marL="91440" indent="-91440">
              <a:lnSpc>
                <a:spcPct val="90000"/>
              </a:lnSpc>
              <a:spcBef>
                <a:spcPts val="1200"/>
              </a:spcBef>
              <a:spcAft>
                <a:spcPts val="200"/>
              </a:spcAft>
              <a:buClr>
                <a:schemeClr val="accent1"/>
              </a:buClr>
              <a:buSzPct val="100000"/>
              <a:buFont typeface="Calibri" panose="020F0502020204030204" pitchFamily="34" charset="0"/>
              <a:buChar char=" "/>
            </a:pPr>
            <a:r>
              <a:rPr lang="fr-FR" sz="2000" dirty="0">
                <a:solidFill>
                  <a:schemeClr val="tx1">
                    <a:lumMod val="75000"/>
                    <a:lumOff val="25000"/>
                  </a:schemeClr>
                </a:solidFill>
              </a:rPr>
              <a:t>(1) Espace d’économie sociale</a:t>
            </a:r>
          </a:p>
        </p:txBody>
      </p:sp>
      <p:sp>
        <p:nvSpPr>
          <p:cNvPr id="7" name="ZoneTexte 6"/>
          <p:cNvSpPr txBox="1"/>
          <p:nvPr/>
        </p:nvSpPr>
        <p:spPr>
          <a:xfrm>
            <a:off x="1371600" y="1828800"/>
            <a:ext cx="2755607" cy="369332"/>
          </a:xfrm>
          <a:prstGeom prst="rect">
            <a:avLst/>
          </a:prstGeom>
          <a:noFill/>
        </p:spPr>
        <p:txBody>
          <a:bodyPr wrap="none" rtlCol="0">
            <a:spAutoFit/>
          </a:bodyPr>
          <a:lstStyle/>
          <a:p>
            <a:r>
              <a:rPr lang="fr-FR" b="1" dirty="0">
                <a:solidFill>
                  <a:srgbClr val="FF6600"/>
                </a:solidFill>
              </a:rPr>
              <a:t>OUVERTURE AU QUARTIER</a:t>
            </a:r>
          </a:p>
        </p:txBody>
      </p:sp>
      <p:sp>
        <p:nvSpPr>
          <p:cNvPr id="8" name="ZoneTexte 7"/>
          <p:cNvSpPr txBox="1"/>
          <p:nvPr/>
        </p:nvSpPr>
        <p:spPr>
          <a:xfrm>
            <a:off x="5422357" y="1828800"/>
            <a:ext cx="2654843" cy="369332"/>
          </a:xfrm>
          <a:prstGeom prst="rect">
            <a:avLst/>
          </a:prstGeom>
          <a:noFill/>
        </p:spPr>
        <p:txBody>
          <a:bodyPr wrap="none" rtlCol="0">
            <a:spAutoFit/>
          </a:bodyPr>
          <a:lstStyle/>
          <a:p>
            <a:r>
              <a:rPr lang="fr-FR" b="1" dirty="0">
                <a:solidFill>
                  <a:srgbClr val="FF6600"/>
                </a:solidFill>
              </a:rPr>
              <a:t>DIMENSION ECOLOGIQUE</a:t>
            </a:r>
          </a:p>
        </p:txBody>
      </p:sp>
      <p:sp>
        <p:nvSpPr>
          <p:cNvPr id="9" name="ZoneTexte 8"/>
          <p:cNvSpPr txBox="1"/>
          <p:nvPr/>
        </p:nvSpPr>
        <p:spPr>
          <a:xfrm>
            <a:off x="3429000" y="4419600"/>
            <a:ext cx="2768005" cy="369332"/>
          </a:xfrm>
          <a:prstGeom prst="rect">
            <a:avLst/>
          </a:prstGeom>
          <a:noFill/>
        </p:spPr>
        <p:txBody>
          <a:bodyPr wrap="none" rtlCol="0">
            <a:spAutoFit/>
          </a:bodyPr>
          <a:lstStyle/>
          <a:p>
            <a:r>
              <a:rPr lang="fr-FR" b="1" dirty="0">
                <a:solidFill>
                  <a:srgbClr val="FF6600"/>
                </a:solidFill>
              </a:rPr>
              <a:t>DIMENSION ECONOMIQUE</a:t>
            </a:r>
          </a:p>
        </p:txBody>
      </p:sp>
      <p:sp>
        <p:nvSpPr>
          <p:cNvPr id="4" name="Espace réservé du numéro de diapositive 3">
            <a:extLst>
              <a:ext uri="{FF2B5EF4-FFF2-40B4-BE49-F238E27FC236}">
                <a16:creationId xmlns:a16="http://schemas.microsoft.com/office/drawing/2014/main" id="{30AF6C82-A953-774B-98F9-495592A66B53}"/>
              </a:ext>
            </a:extLst>
          </p:cNvPr>
          <p:cNvSpPr>
            <a:spLocks noGrp="1"/>
          </p:cNvSpPr>
          <p:nvPr>
            <p:ph type="sldNum" sz="quarter" idx="12"/>
          </p:nvPr>
        </p:nvSpPr>
        <p:spPr/>
        <p:txBody>
          <a:bodyPr/>
          <a:lstStyle/>
          <a:p>
            <a:fld id="{244820E8-2607-7646-824C-9270DEC13EF3}" type="slidenum">
              <a:rPr lang="fr-FR" smtClean="0"/>
              <a:pPr/>
              <a:t>48</a:t>
            </a:fld>
            <a:endParaRPr lang="fr-FR"/>
          </a:p>
        </p:txBody>
      </p:sp>
    </p:spTree>
    <p:extLst>
      <p:ext uri="{BB962C8B-B14F-4D97-AF65-F5344CB8AC3E}">
        <p14:creationId xmlns:p14="http://schemas.microsoft.com/office/powerpoint/2010/main" val="40134504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286604"/>
            <a:ext cx="7940040" cy="1450757"/>
          </a:xfrm>
        </p:spPr>
        <p:txBody>
          <a:bodyPr/>
          <a:lstStyle/>
          <a:p>
            <a:r>
              <a:rPr lang="fr-FR" dirty="0"/>
              <a:t>Montage Juridique (13 CLT)</a:t>
            </a:r>
          </a:p>
        </p:txBody>
      </p:sp>
      <p:pic>
        <p:nvPicPr>
          <p:cNvPr id="7" name="Image 6" descr="Capture d’écran 2017-03-19 à 17.38.20.png"/>
          <p:cNvPicPr>
            <a:picLocks noChangeAspect="1"/>
          </p:cNvPicPr>
          <p:nvPr/>
        </p:nvPicPr>
        <p:blipFill>
          <a:blip r:embed="rId2"/>
          <a:stretch>
            <a:fillRect/>
          </a:stretch>
        </p:blipFill>
        <p:spPr>
          <a:xfrm>
            <a:off x="6172200" y="3886200"/>
            <a:ext cx="2093691" cy="2209800"/>
          </a:xfrm>
          <a:prstGeom prst="rect">
            <a:avLst/>
          </a:prstGeom>
        </p:spPr>
      </p:pic>
      <p:graphicFrame>
        <p:nvGraphicFramePr>
          <p:cNvPr id="8" name="Graphique 7"/>
          <p:cNvGraphicFramePr/>
          <p:nvPr/>
        </p:nvGraphicFramePr>
        <p:xfrm>
          <a:off x="914400" y="1905000"/>
          <a:ext cx="7315200" cy="4038600"/>
        </p:xfrm>
        <a:graphic>
          <a:graphicData uri="http://schemas.openxmlformats.org/drawingml/2006/chart">
            <c:chart xmlns:c="http://schemas.openxmlformats.org/drawingml/2006/chart" xmlns:r="http://schemas.openxmlformats.org/officeDocument/2006/relationships" r:id="rId3"/>
          </a:graphicData>
        </a:graphic>
      </p:graphicFrame>
      <p:sp>
        <p:nvSpPr>
          <p:cNvPr id="5" name="ZoneTexte 4"/>
          <p:cNvSpPr txBox="1"/>
          <p:nvPr/>
        </p:nvSpPr>
        <p:spPr>
          <a:xfrm>
            <a:off x="1524000" y="5791200"/>
            <a:ext cx="4131309" cy="400110"/>
          </a:xfrm>
          <a:prstGeom prst="rect">
            <a:avLst/>
          </a:prstGeom>
          <a:noFill/>
        </p:spPr>
        <p:txBody>
          <a:bodyPr wrap="none" rtlCol="0">
            <a:spAutoFit/>
          </a:bodyPr>
          <a:lstStyle/>
          <a:p>
            <a:r>
              <a:rPr lang="fr-FR" sz="2000" i="1" dirty="0"/>
              <a:t>La fondation est le modèle privilégié !</a:t>
            </a:r>
          </a:p>
        </p:txBody>
      </p:sp>
      <p:sp>
        <p:nvSpPr>
          <p:cNvPr id="3" name="Espace réservé du numéro de diapositive 2">
            <a:extLst>
              <a:ext uri="{FF2B5EF4-FFF2-40B4-BE49-F238E27FC236}">
                <a16:creationId xmlns:a16="http://schemas.microsoft.com/office/drawing/2014/main" id="{8DC82460-91F2-1E4A-BE7F-42548FDAAD95}"/>
              </a:ext>
            </a:extLst>
          </p:cNvPr>
          <p:cNvSpPr>
            <a:spLocks noGrp="1"/>
          </p:cNvSpPr>
          <p:nvPr>
            <p:ph type="sldNum" sz="quarter" idx="12"/>
          </p:nvPr>
        </p:nvSpPr>
        <p:spPr/>
        <p:txBody>
          <a:bodyPr/>
          <a:lstStyle/>
          <a:p>
            <a:fld id="{244820E8-2607-7646-824C-9270DEC13EF3}" type="slidenum">
              <a:rPr lang="fr-FR" smtClean="0"/>
              <a:pPr/>
              <a:t>49</a:t>
            </a:fld>
            <a:endParaRPr lang="fr-FR"/>
          </a:p>
        </p:txBody>
      </p:sp>
    </p:spTree>
    <p:extLst>
      <p:ext uri="{BB962C8B-B14F-4D97-AF65-F5344CB8AC3E}">
        <p14:creationId xmlns:p14="http://schemas.microsoft.com/office/powerpoint/2010/main" val="1633927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CCFFE57-9B42-8B42-97CA-9D132D9BCF88}"/>
              </a:ext>
            </a:extLst>
          </p:cNvPr>
          <p:cNvSpPr>
            <a:spLocks noGrp="1"/>
          </p:cNvSpPr>
          <p:nvPr>
            <p:ph idx="1"/>
          </p:nvPr>
        </p:nvSpPr>
        <p:spPr>
          <a:xfrm>
            <a:off x="4064633" y="2798148"/>
            <a:ext cx="2882748" cy="935246"/>
          </a:xfrm>
        </p:spPr>
        <p:txBody>
          <a:bodyPr>
            <a:noAutofit/>
          </a:bodyPr>
          <a:lstStyle/>
          <a:p>
            <a:r>
              <a:rPr lang="nl-BE" sz="2200" b="1" dirty="0"/>
              <a:t>1969 Albany en Géorgie</a:t>
            </a:r>
          </a:p>
          <a:p>
            <a:r>
              <a:rPr lang="nl-BE" sz="2200" dirty="0"/>
              <a:t>(New Communities Inc)</a:t>
            </a:r>
            <a:endParaRPr lang="fr-FR" sz="2200" dirty="0"/>
          </a:p>
        </p:txBody>
      </p:sp>
      <p:sp>
        <p:nvSpPr>
          <p:cNvPr id="2" name="Titre 1">
            <a:extLst>
              <a:ext uri="{FF2B5EF4-FFF2-40B4-BE49-F238E27FC236}">
                <a16:creationId xmlns:a16="http://schemas.microsoft.com/office/drawing/2014/main" id="{515ED761-3EA0-5546-9BDE-79F6415757D5}"/>
              </a:ext>
            </a:extLst>
          </p:cNvPr>
          <p:cNvSpPr>
            <a:spLocks noGrp="1"/>
          </p:cNvSpPr>
          <p:nvPr>
            <p:ph type="title"/>
          </p:nvPr>
        </p:nvSpPr>
        <p:spPr/>
        <p:txBody>
          <a:bodyPr/>
          <a:lstStyle/>
          <a:p>
            <a:r>
              <a:rPr lang="nl-BE" dirty="0">
                <a:solidFill>
                  <a:srgbClr val="4B9291"/>
                </a:solidFill>
              </a:rPr>
              <a:t>Aux origines …</a:t>
            </a:r>
            <a:endParaRPr lang="fr-FR" dirty="0">
              <a:solidFill>
                <a:srgbClr val="4B9291"/>
              </a:solidFill>
            </a:endParaRPr>
          </a:p>
        </p:txBody>
      </p:sp>
      <p:pic>
        <p:nvPicPr>
          <p:cNvPr id="5" name="Image 4">
            <a:extLst>
              <a:ext uri="{FF2B5EF4-FFF2-40B4-BE49-F238E27FC236}">
                <a16:creationId xmlns:a16="http://schemas.microsoft.com/office/drawing/2014/main" id="{4BECC0E6-D194-5249-B1A9-7150B39C976E}"/>
              </a:ext>
            </a:extLst>
          </p:cNvPr>
          <p:cNvPicPr>
            <a:picLocks noChangeAspect="1"/>
          </p:cNvPicPr>
          <p:nvPr/>
        </p:nvPicPr>
        <p:blipFill>
          <a:blip r:embed="rId2"/>
          <a:stretch>
            <a:fillRect/>
          </a:stretch>
        </p:blipFill>
        <p:spPr>
          <a:xfrm>
            <a:off x="4193642" y="3913318"/>
            <a:ext cx="2624730" cy="2283515"/>
          </a:xfrm>
          <a:prstGeom prst="rect">
            <a:avLst/>
          </a:prstGeom>
        </p:spPr>
      </p:pic>
      <p:pic>
        <p:nvPicPr>
          <p:cNvPr id="8" name="Image 7">
            <a:extLst>
              <a:ext uri="{FF2B5EF4-FFF2-40B4-BE49-F238E27FC236}">
                <a16:creationId xmlns:a16="http://schemas.microsoft.com/office/drawing/2014/main" id="{DA52E932-A984-144E-90EF-249D2E6C5601}"/>
              </a:ext>
            </a:extLst>
          </p:cNvPr>
          <p:cNvPicPr>
            <a:picLocks noChangeAspect="1"/>
          </p:cNvPicPr>
          <p:nvPr/>
        </p:nvPicPr>
        <p:blipFill>
          <a:blip r:embed="rId3"/>
          <a:stretch>
            <a:fillRect/>
          </a:stretch>
        </p:blipFill>
        <p:spPr>
          <a:xfrm>
            <a:off x="5804451" y="0"/>
            <a:ext cx="3339549" cy="2480303"/>
          </a:xfrm>
          <a:prstGeom prst="rect">
            <a:avLst/>
          </a:prstGeom>
        </p:spPr>
      </p:pic>
      <p:pic>
        <p:nvPicPr>
          <p:cNvPr id="12" name="Image 11">
            <a:extLst>
              <a:ext uri="{FF2B5EF4-FFF2-40B4-BE49-F238E27FC236}">
                <a16:creationId xmlns:a16="http://schemas.microsoft.com/office/drawing/2014/main" id="{7E1E5043-9CE9-104C-85DC-3A6DE709EF29}"/>
              </a:ext>
            </a:extLst>
          </p:cNvPr>
          <p:cNvPicPr>
            <a:picLocks noChangeAspect="1"/>
          </p:cNvPicPr>
          <p:nvPr/>
        </p:nvPicPr>
        <p:blipFill>
          <a:blip r:embed="rId4"/>
          <a:stretch>
            <a:fillRect/>
          </a:stretch>
        </p:blipFill>
        <p:spPr>
          <a:xfrm>
            <a:off x="822960" y="1897407"/>
            <a:ext cx="3069129" cy="4374184"/>
          </a:xfrm>
          <a:prstGeom prst="rect">
            <a:avLst/>
          </a:prstGeom>
        </p:spPr>
      </p:pic>
      <p:sp>
        <p:nvSpPr>
          <p:cNvPr id="13" name="ZoneTexte 12">
            <a:extLst>
              <a:ext uri="{FF2B5EF4-FFF2-40B4-BE49-F238E27FC236}">
                <a16:creationId xmlns:a16="http://schemas.microsoft.com/office/drawing/2014/main" id="{EE27A3F9-40F8-6C45-AFC7-898E1480C06A}"/>
              </a:ext>
            </a:extLst>
          </p:cNvPr>
          <p:cNvSpPr txBox="1"/>
          <p:nvPr/>
        </p:nvSpPr>
        <p:spPr>
          <a:xfrm>
            <a:off x="7025348" y="4084499"/>
            <a:ext cx="1734770" cy="2015936"/>
          </a:xfrm>
          <a:prstGeom prst="rect">
            <a:avLst/>
          </a:prstGeom>
          <a:noFill/>
        </p:spPr>
        <p:txBody>
          <a:bodyPr wrap="none" rtlCol="0">
            <a:spAutoFit/>
          </a:bodyPr>
          <a:lstStyle/>
          <a:p>
            <a:pPr algn="ctr"/>
            <a:r>
              <a:rPr lang="nl-BE" sz="2500" b="1" dirty="0">
                <a:solidFill>
                  <a:schemeClr val="accent2"/>
                </a:solidFill>
              </a:rPr>
              <a:t>Community</a:t>
            </a:r>
          </a:p>
          <a:p>
            <a:pPr algn="ctr"/>
            <a:endParaRPr lang="nl-BE" sz="2500" b="1" dirty="0">
              <a:solidFill>
                <a:schemeClr val="accent2"/>
              </a:solidFill>
            </a:endParaRPr>
          </a:p>
          <a:p>
            <a:pPr algn="ctr"/>
            <a:r>
              <a:rPr lang="nl-BE" sz="2500" b="1" dirty="0">
                <a:solidFill>
                  <a:schemeClr val="accent2"/>
                </a:solidFill>
              </a:rPr>
              <a:t>Land</a:t>
            </a:r>
          </a:p>
          <a:p>
            <a:pPr algn="ctr"/>
            <a:endParaRPr lang="nl-BE" sz="2500" b="1" dirty="0">
              <a:solidFill>
                <a:schemeClr val="accent2"/>
              </a:solidFill>
            </a:endParaRPr>
          </a:p>
          <a:p>
            <a:pPr algn="ctr"/>
            <a:r>
              <a:rPr lang="nl-BE" sz="2500" b="1" dirty="0">
                <a:solidFill>
                  <a:schemeClr val="accent2"/>
                </a:solidFill>
              </a:rPr>
              <a:t>Trust</a:t>
            </a:r>
            <a:endParaRPr lang="fr-FR" sz="2500" b="1" dirty="0">
              <a:solidFill>
                <a:schemeClr val="accent2"/>
              </a:solidFill>
            </a:endParaRPr>
          </a:p>
        </p:txBody>
      </p:sp>
      <p:sp>
        <p:nvSpPr>
          <p:cNvPr id="14" name="Espace réservé du numéro de diapositive 13">
            <a:extLst>
              <a:ext uri="{FF2B5EF4-FFF2-40B4-BE49-F238E27FC236}">
                <a16:creationId xmlns:a16="http://schemas.microsoft.com/office/drawing/2014/main" id="{D9715934-CC99-DE4E-95A5-8F17D8CF6E85}"/>
              </a:ext>
            </a:extLst>
          </p:cNvPr>
          <p:cNvSpPr>
            <a:spLocks noGrp="1"/>
          </p:cNvSpPr>
          <p:nvPr>
            <p:ph type="sldNum" sz="quarter" idx="12"/>
          </p:nvPr>
        </p:nvSpPr>
        <p:spPr/>
        <p:txBody>
          <a:bodyPr/>
          <a:lstStyle/>
          <a:p>
            <a:fld id="{244820E8-2607-7646-824C-9270DEC13EF3}" type="slidenum">
              <a:rPr lang="fr-FR" smtClean="0"/>
              <a:pPr/>
              <a:t>5</a:t>
            </a:fld>
            <a:endParaRPr lang="fr-FR"/>
          </a:p>
        </p:txBody>
      </p:sp>
    </p:spTree>
    <p:extLst>
      <p:ext uri="{BB962C8B-B14F-4D97-AF65-F5344CB8AC3E}">
        <p14:creationId xmlns:p14="http://schemas.microsoft.com/office/powerpoint/2010/main" val="36067963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Montage financier (13 CLT)</a:t>
            </a:r>
          </a:p>
        </p:txBody>
      </p:sp>
      <p:sp>
        <p:nvSpPr>
          <p:cNvPr id="5" name="ZoneTexte 4"/>
          <p:cNvSpPr txBox="1"/>
          <p:nvPr/>
        </p:nvSpPr>
        <p:spPr>
          <a:xfrm>
            <a:off x="1295400" y="1905000"/>
            <a:ext cx="6553200" cy="4031873"/>
          </a:xfrm>
          <a:prstGeom prst="rect">
            <a:avLst/>
          </a:prstGeom>
          <a:noFill/>
        </p:spPr>
        <p:txBody>
          <a:bodyPr wrap="square" rtlCol="0">
            <a:spAutoFit/>
          </a:bodyPr>
          <a:lstStyle/>
          <a:p>
            <a:r>
              <a:rPr lang="fr-FR" sz="2000" b="1" dirty="0">
                <a:solidFill>
                  <a:schemeClr val="accent2"/>
                </a:solidFill>
              </a:rPr>
              <a:t>Acteurs qui ont aidé ou vont aider au montage financier :</a:t>
            </a:r>
          </a:p>
          <a:p>
            <a:endParaRPr lang="fr-FR" sz="2000" dirty="0"/>
          </a:p>
          <a:p>
            <a:r>
              <a:rPr lang="fr-FR" sz="2000" dirty="0"/>
              <a:t>(4) Habitants eux-mêmes</a:t>
            </a:r>
          </a:p>
          <a:p>
            <a:pPr marL="342900" indent="-342900"/>
            <a:r>
              <a:rPr lang="fr-FR" sz="2000" dirty="0"/>
              <a:t>(4) Experts financiers – comptable – fiscaliste</a:t>
            </a:r>
          </a:p>
          <a:p>
            <a:pPr marL="342900" indent="-342900"/>
            <a:r>
              <a:rPr lang="fr-FR" sz="2000" dirty="0"/>
              <a:t>(2) APL</a:t>
            </a:r>
          </a:p>
          <a:p>
            <a:pPr marL="342900" indent="-342900"/>
            <a:r>
              <a:rPr lang="fr-FR" sz="2000" dirty="0"/>
              <a:t>(2) SLSP</a:t>
            </a:r>
          </a:p>
          <a:p>
            <a:pPr marL="342900" indent="-342900"/>
            <a:r>
              <a:rPr lang="fr-FR" sz="2000" dirty="0"/>
              <a:t>(1) Banque</a:t>
            </a:r>
          </a:p>
          <a:p>
            <a:pPr marL="342900" indent="-342900"/>
            <a:r>
              <a:rPr lang="fr-FR" sz="2000" dirty="0"/>
              <a:t>(1) Université</a:t>
            </a:r>
          </a:p>
          <a:p>
            <a:pPr marL="342900" indent="-342900"/>
            <a:r>
              <a:rPr lang="fr-FR" sz="2000" dirty="0"/>
              <a:t>(1) Ville</a:t>
            </a:r>
          </a:p>
          <a:p>
            <a:pPr marL="342900" indent="-342900"/>
            <a:r>
              <a:rPr lang="fr-FR" sz="2000" dirty="0"/>
              <a:t>(1) Association des habitants</a:t>
            </a:r>
          </a:p>
          <a:p>
            <a:pPr marL="457200" indent="-457200"/>
            <a:r>
              <a:rPr lang="fr-FR" sz="2000" dirty="0"/>
              <a:t>(1) SAW-B</a:t>
            </a:r>
          </a:p>
          <a:p>
            <a:pPr marL="342900" indent="-342900"/>
            <a:endParaRPr lang="fr-FR" dirty="0"/>
          </a:p>
          <a:p>
            <a:endParaRPr lang="fr-FR" dirty="0"/>
          </a:p>
        </p:txBody>
      </p:sp>
      <p:pic>
        <p:nvPicPr>
          <p:cNvPr id="6" name="Image 5" descr="Capture d’écran 2017-03-19 à 17.39.40.png"/>
          <p:cNvPicPr>
            <a:picLocks noChangeAspect="1"/>
          </p:cNvPicPr>
          <p:nvPr/>
        </p:nvPicPr>
        <p:blipFill>
          <a:blip r:embed="rId2"/>
          <a:stretch>
            <a:fillRect/>
          </a:stretch>
        </p:blipFill>
        <p:spPr>
          <a:xfrm>
            <a:off x="5715000" y="3352800"/>
            <a:ext cx="2568133" cy="2705100"/>
          </a:xfrm>
          <a:prstGeom prst="rect">
            <a:avLst/>
          </a:prstGeom>
        </p:spPr>
      </p:pic>
      <p:sp>
        <p:nvSpPr>
          <p:cNvPr id="3" name="Espace réservé du numéro de diapositive 2">
            <a:extLst>
              <a:ext uri="{FF2B5EF4-FFF2-40B4-BE49-F238E27FC236}">
                <a16:creationId xmlns:a16="http://schemas.microsoft.com/office/drawing/2014/main" id="{BE7647CA-18D7-4945-ADEB-B51BFAD3441E}"/>
              </a:ext>
            </a:extLst>
          </p:cNvPr>
          <p:cNvSpPr>
            <a:spLocks noGrp="1"/>
          </p:cNvSpPr>
          <p:nvPr>
            <p:ph type="sldNum" sz="quarter" idx="12"/>
          </p:nvPr>
        </p:nvSpPr>
        <p:spPr/>
        <p:txBody>
          <a:bodyPr/>
          <a:lstStyle/>
          <a:p>
            <a:fld id="{244820E8-2607-7646-824C-9270DEC13EF3}" type="slidenum">
              <a:rPr lang="fr-FR" smtClean="0"/>
              <a:pPr/>
              <a:t>50</a:t>
            </a:fld>
            <a:endParaRPr lang="fr-FR"/>
          </a:p>
        </p:txBody>
      </p:sp>
    </p:spTree>
    <p:extLst>
      <p:ext uri="{BB962C8B-B14F-4D97-AF65-F5344CB8AC3E}">
        <p14:creationId xmlns:p14="http://schemas.microsoft.com/office/powerpoint/2010/main" val="32524348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Mécanisme anti-Spéculatif</a:t>
            </a:r>
            <a:br>
              <a:rPr lang="fr-FR" dirty="0"/>
            </a:br>
            <a:r>
              <a:rPr lang="fr-FR" sz="2500" dirty="0"/>
              <a:t>(13 CLT)</a:t>
            </a:r>
          </a:p>
        </p:txBody>
      </p:sp>
      <p:sp>
        <p:nvSpPr>
          <p:cNvPr id="6" name="ZoneTexte 5"/>
          <p:cNvSpPr txBox="1"/>
          <p:nvPr/>
        </p:nvSpPr>
        <p:spPr>
          <a:xfrm>
            <a:off x="3733800" y="5334000"/>
            <a:ext cx="4249881" cy="707886"/>
          </a:xfrm>
          <a:prstGeom prst="rect">
            <a:avLst/>
          </a:prstGeom>
          <a:noFill/>
        </p:spPr>
        <p:txBody>
          <a:bodyPr wrap="none" rtlCol="0">
            <a:spAutoFit/>
          </a:bodyPr>
          <a:lstStyle/>
          <a:p>
            <a:r>
              <a:rPr lang="fr-FR" sz="2000" b="1" dirty="0">
                <a:solidFill>
                  <a:srgbClr val="FF6600"/>
                </a:solidFill>
              </a:rPr>
              <a:t>Volonté de </a:t>
            </a:r>
            <a:r>
              <a:rPr lang="fr-FR" sz="2000" b="1" dirty="0" err="1">
                <a:solidFill>
                  <a:srgbClr val="FF6600"/>
                </a:solidFill>
              </a:rPr>
              <a:t>limiter-capter</a:t>
            </a:r>
            <a:r>
              <a:rPr lang="fr-FR" sz="2000" b="1" dirty="0">
                <a:solidFill>
                  <a:srgbClr val="FF6600"/>
                </a:solidFill>
              </a:rPr>
              <a:t> la plus-value</a:t>
            </a:r>
          </a:p>
          <a:p>
            <a:r>
              <a:rPr lang="fr-FR" sz="2000" b="1" dirty="0" err="1">
                <a:solidFill>
                  <a:srgbClr val="FF6600"/>
                </a:solidFill>
              </a:rPr>
              <a:t>Cfr</a:t>
            </a:r>
            <a:r>
              <a:rPr lang="fr-FR" sz="2000" b="1" dirty="0">
                <a:solidFill>
                  <a:srgbClr val="FF6600"/>
                </a:solidFill>
              </a:rPr>
              <a:t> docu spécificités</a:t>
            </a:r>
          </a:p>
        </p:txBody>
      </p:sp>
      <p:graphicFrame>
        <p:nvGraphicFramePr>
          <p:cNvPr id="7" name="Graphique 6"/>
          <p:cNvGraphicFramePr/>
          <p:nvPr/>
        </p:nvGraphicFramePr>
        <p:xfrm>
          <a:off x="914400" y="1905000"/>
          <a:ext cx="7467600" cy="3200400"/>
        </p:xfrm>
        <a:graphic>
          <a:graphicData uri="http://schemas.openxmlformats.org/drawingml/2006/chart">
            <c:chart xmlns:c="http://schemas.openxmlformats.org/drawingml/2006/chart" xmlns:r="http://schemas.openxmlformats.org/officeDocument/2006/relationships" r:id="rId2"/>
          </a:graphicData>
        </a:graphic>
      </p:graphicFrame>
      <p:sp>
        <p:nvSpPr>
          <p:cNvPr id="8" name="ZoneTexte 7"/>
          <p:cNvSpPr txBox="1"/>
          <p:nvPr/>
        </p:nvSpPr>
        <p:spPr>
          <a:xfrm>
            <a:off x="914400" y="1981200"/>
            <a:ext cx="1524000" cy="1015663"/>
          </a:xfrm>
          <a:prstGeom prst="rect">
            <a:avLst/>
          </a:prstGeom>
          <a:noFill/>
        </p:spPr>
        <p:txBody>
          <a:bodyPr wrap="square" rtlCol="0">
            <a:spAutoFit/>
          </a:bodyPr>
          <a:lstStyle/>
          <a:p>
            <a:r>
              <a:rPr lang="fr-FR" dirty="0"/>
              <a:t>En </a:t>
            </a:r>
            <a:r>
              <a:rPr lang="fr-FR" sz="2000" dirty="0"/>
              <a:t>nombre et en pourcentage</a:t>
            </a:r>
          </a:p>
        </p:txBody>
      </p:sp>
      <p:sp>
        <p:nvSpPr>
          <p:cNvPr id="3" name="Espace réservé du numéro de diapositive 2">
            <a:extLst>
              <a:ext uri="{FF2B5EF4-FFF2-40B4-BE49-F238E27FC236}">
                <a16:creationId xmlns:a16="http://schemas.microsoft.com/office/drawing/2014/main" id="{4C7C8963-343D-514D-BD8B-1D2D20D0B6A0}"/>
              </a:ext>
            </a:extLst>
          </p:cNvPr>
          <p:cNvSpPr>
            <a:spLocks noGrp="1"/>
          </p:cNvSpPr>
          <p:nvPr>
            <p:ph type="sldNum" sz="quarter" idx="12"/>
          </p:nvPr>
        </p:nvSpPr>
        <p:spPr/>
        <p:txBody>
          <a:bodyPr/>
          <a:lstStyle/>
          <a:p>
            <a:fld id="{244820E8-2607-7646-824C-9270DEC13EF3}" type="slidenum">
              <a:rPr lang="fr-FR" smtClean="0"/>
              <a:pPr/>
              <a:t>51</a:t>
            </a:fld>
            <a:endParaRPr lang="fr-FR"/>
          </a:p>
        </p:txBody>
      </p:sp>
    </p:spTree>
    <p:extLst>
      <p:ext uri="{BB962C8B-B14F-4D97-AF65-F5344CB8AC3E}">
        <p14:creationId xmlns:p14="http://schemas.microsoft.com/office/powerpoint/2010/main" val="6530802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3400" y="228600"/>
            <a:ext cx="8321040" cy="1450757"/>
          </a:xfrm>
        </p:spPr>
        <p:txBody>
          <a:bodyPr/>
          <a:lstStyle/>
          <a:p>
            <a:r>
              <a:rPr lang="fr-FR" dirty="0"/>
              <a:t>Type de financement (13 CLT)</a:t>
            </a:r>
          </a:p>
        </p:txBody>
      </p:sp>
      <p:sp>
        <p:nvSpPr>
          <p:cNvPr id="6" name="ZoneTexte 5"/>
          <p:cNvSpPr txBox="1"/>
          <p:nvPr/>
        </p:nvSpPr>
        <p:spPr>
          <a:xfrm>
            <a:off x="3505200" y="5257800"/>
            <a:ext cx="4778772" cy="1015663"/>
          </a:xfrm>
          <a:prstGeom prst="rect">
            <a:avLst/>
          </a:prstGeom>
          <a:noFill/>
        </p:spPr>
        <p:txBody>
          <a:bodyPr wrap="none" rtlCol="0">
            <a:spAutoFit/>
          </a:bodyPr>
          <a:lstStyle/>
          <a:p>
            <a:r>
              <a:rPr lang="fr-FR" sz="2000" b="1" i="1" dirty="0">
                <a:solidFill>
                  <a:srgbClr val="FF6600"/>
                </a:solidFill>
              </a:rPr>
              <a:t>Et donc des montages financiers mixtes</a:t>
            </a:r>
          </a:p>
          <a:p>
            <a:r>
              <a:rPr lang="fr-FR" sz="2000" b="1" i="1" dirty="0">
                <a:solidFill>
                  <a:srgbClr val="FF6600"/>
                </a:solidFill>
              </a:rPr>
              <a:t>Attention au terme « crédit hypothécaire »</a:t>
            </a:r>
          </a:p>
          <a:p>
            <a:r>
              <a:rPr lang="fr-FR" sz="2000" b="1" i="1" dirty="0" err="1">
                <a:solidFill>
                  <a:srgbClr val="FF6600"/>
                </a:solidFill>
              </a:rPr>
              <a:t>Cfr</a:t>
            </a:r>
            <a:r>
              <a:rPr lang="fr-FR" sz="2000" b="1" i="1" dirty="0">
                <a:solidFill>
                  <a:srgbClr val="FF6600"/>
                </a:solidFill>
              </a:rPr>
              <a:t> docu sur spécificités</a:t>
            </a:r>
          </a:p>
        </p:txBody>
      </p:sp>
      <p:graphicFrame>
        <p:nvGraphicFramePr>
          <p:cNvPr id="7" name="Graphique 6"/>
          <p:cNvGraphicFramePr/>
          <p:nvPr/>
        </p:nvGraphicFramePr>
        <p:xfrm>
          <a:off x="838200" y="1828800"/>
          <a:ext cx="7620000" cy="3352800"/>
        </p:xfrm>
        <a:graphic>
          <a:graphicData uri="http://schemas.openxmlformats.org/drawingml/2006/chart">
            <c:chart xmlns:c="http://schemas.openxmlformats.org/drawingml/2006/chart" xmlns:r="http://schemas.openxmlformats.org/officeDocument/2006/relationships" r:id="rId2"/>
          </a:graphicData>
        </a:graphic>
      </p:graphicFrame>
      <p:sp>
        <p:nvSpPr>
          <p:cNvPr id="3" name="Espace réservé du numéro de diapositive 2">
            <a:extLst>
              <a:ext uri="{FF2B5EF4-FFF2-40B4-BE49-F238E27FC236}">
                <a16:creationId xmlns:a16="http://schemas.microsoft.com/office/drawing/2014/main" id="{E98CA882-70E5-4B46-8FDA-D8215ED133AB}"/>
              </a:ext>
            </a:extLst>
          </p:cNvPr>
          <p:cNvSpPr>
            <a:spLocks noGrp="1"/>
          </p:cNvSpPr>
          <p:nvPr>
            <p:ph type="sldNum" sz="quarter" idx="12"/>
          </p:nvPr>
        </p:nvSpPr>
        <p:spPr/>
        <p:txBody>
          <a:bodyPr/>
          <a:lstStyle/>
          <a:p>
            <a:fld id="{244820E8-2607-7646-824C-9270DEC13EF3}" type="slidenum">
              <a:rPr lang="fr-FR" smtClean="0"/>
              <a:pPr/>
              <a:t>52</a:t>
            </a:fld>
            <a:endParaRPr lang="fr-FR"/>
          </a:p>
        </p:txBody>
      </p:sp>
    </p:spTree>
    <p:extLst>
      <p:ext uri="{BB962C8B-B14F-4D97-AF65-F5344CB8AC3E}">
        <p14:creationId xmlns:p14="http://schemas.microsoft.com/office/powerpoint/2010/main" val="31183498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304800"/>
            <a:ext cx="8763000" cy="1450757"/>
          </a:xfrm>
        </p:spPr>
        <p:txBody>
          <a:bodyPr/>
          <a:lstStyle/>
          <a:p>
            <a:r>
              <a:rPr lang="fr-FR" dirty="0"/>
              <a:t>Gouvernance tripartite </a:t>
            </a:r>
            <a:r>
              <a:rPr lang="fr-FR"/>
              <a:t>(13 </a:t>
            </a:r>
            <a:r>
              <a:rPr lang="fr-FR" dirty="0"/>
              <a:t>CLT)</a:t>
            </a:r>
          </a:p>
        </p:txBody>
      </p:sp>
      <p:sp>
        <p:nvSpPr>
          <p:cNvPr id="8" name="ZoneTexte 7"/>
          <p:cNvSpPr txBox="1"/>
          <p:nvPr/>
        </p:nvSpPr>
        <p:spPr>
          <a:xfrm>
            <a:off x="5867400" y="1981200"/>
            <a:ext cx="2667000" cy="1631216"/>
          </a:xfrm>
          <a:prstGeom prst="rect">
            <a:avLst/>
          </a:prstGeom>
          <a:noFill/>
        </p:spPr>
        <p:txBody>
          <a:bodyPr wrap="square" rtlCol="0">
            <a:spAutoFit/>
          </a:bodyPr>
          <a:lstStyle/>
          <a:p>
            <a:r>
              <a:rPr lang="fr-FR" sz="2000" dirty="0"/>
              <a:t>Personne ne s’est dit contre une gouvernance tripartite, mais pour certains c’est encore à construire</a:t>
            </a:r>
          </a:p>
        </p:txBody>
      </p:sp>
      <p:sp>
        <p:nvSpPr>
          <p:cNvPr id="9" name="ZoneTexte 8"/>
          <p:cNvSpPr txBox="1"/>
          <p:nvPr/>
        </p:nvSpPr>
        <p:spPr>
          <a:xfrm>
            <a:off x="5867400" y="3886200"/>
            <a:ext cx="2743200" cy="1631216"/>
          </a:xfrm>
          <a:prstGeom prst="rect">
            <a:avLst/>
          </a:prstGeom>
          <a:noFill/>
        </p:spPr>
        <p:txBody>
          <a:bodyPr wrap="square" rtlCol="0">
            <a:spAutoFit/>
          </a:bodyPr>
          <a:lstStyle/>
          <a:p>
            <a:r>
              <a:rPr lang="fr-FR" sz="2000" dirty="0"/>
              <a:t>Les « NON » sont souvent des HG dont la gouvernance est par définition participative, mais pas tripartite</a:t>
            </a:r>
          </a:p>
        </p:txBody>
      </p:sp>
      <p:graphicFrame>
        <p:nvGraphicFramePr>
          <p:cNvPr id="6" name="Graphique 5"/>
          <p:cNvGraphicFramePr/>
          <p:nvPr/>
        </p:nvGraphicFramePr>
        <p:xfrm>
          <a:off x="838200" y="1981200"/>
          <a:ext cx="4724400" cy="3886200"/>
        </p:xfrm>
        <a:graphic>
          <a:graphicData uri="http://schemas.openxmlformats.org/drawingml/2006/chart">
            <c:chart xmlns:c="http://schemas.openxmlformats.org/drawingml/2006/chart" xmlns:r="http://schemas.openxmlformats.org/officeDocument/2006/relationships" r:id="rId2"/>
          </a:graphicData>
        </a:graphic>
      </p:graphicFrame>
      <p:sp>
        <p:nvSpPr>
          <p:cNvPr id="3" name="Espace réservé du numéro de diapositive 2">
            <a:extLst>
              <a:ext uri="{FF2B5EF4-FFF2-40B4-BE49-F238E27FC236}">
                <a16:creationId xmlns:a16="http://schemas.microsoft.com/office/drawing/2014/main" id="{CABF2456-B6E8-A741-A2C8-16F1D8800051}"/>
              </a:ext>
            </a:extLst>
          </p:cNvPr>
          <p:cNvSpPr>
            <a:spLocks noGrp="1"/>
          </p:cNvSpPr>
          <p:nvPr>
            <p:ph type="sldNum" sz="quarter" idx="12"/>
          </p:nvPr>
        </p:nvSpPr>
        <p:spPr/>
        <p:txBody>
          <a:bodyPr/>
          <a:lstStyle/>
          <a:p>
            <a:fld id="{244820E8-2607-7646-824C-9270DEC13EF3}" type="slidenum">
              <a:rPr lang="fr-FR" smtClean="0"/>
              <a:pPr/>
              <a:t>53</a:t>
            </a:fld>
            <a:endParaRPr lang="fr-FR"/>
          </a:p>
        </p:txBody>
      </p:sp>
    </p:spTree>
    <p:extLst>
      <p:ext uri="{BB962C8B-B14F-4D97-AF65-F5344CB8AC3E}">
        <p14:creationId xmlns:p14="http://schemas.microsoft.com/office/powerpoint/2010/main" val="14276063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1AD2DA-33A7-8C42-962E-1E5D38705570}"/>
              </a:ext>
            </a:extLst>
          </p:cNvPr>
          <p:cNvSpPr>
            <a:spLocks noGrp="1"/>
          </p:cNvSpPr>
          <p:nvPr>
            <p:ph type="title"/>
          </p:nvPr>
        </p:nvSpPr>
        <p:spPr/>
        <p:txBody>
          <a:bodyPr>
            <a:normAutofit/>
          </a:bodyPr>
          <a:lstStyle/>
          <a:p>
            <a:r>
              <a:rPr lang="nl-BE" dirty="0">
                <a:solidFill>
                  <a:schemeClr val="accent2"/>
                </a:solidFill>
              </a:rPr>
              <a:t>Etude CLT 2020-2021</a:t>
            </a:r>
            <a:br>
              <a:rPr lang="nl-BE" dirty="0">
                <a:solidFill>
                  <a:schemeClr val="accent2"/>
                </a:solidFill>
              </a:rPr>
            </a:br>
            <a:r>
              <a:rPr lang="nl-BE" sz="2800" dirty="0">
                <a:solidFill>
                  <a:schemeClr val="accent2"/>
                </a:solidFill>
              </a:rPr>
              <a:t>(Cabinet Dermagne &gt;&gt;&gt; Collignon)</a:t>
            </a:r>
            <a:endParaRPr lang="fr-FR" sz="2800" dirty="0">
              <a:solidFill>
                <a:schemeClr val="accent2"/>
              </a:solidFill>
            </a:endParaRPr>
          </a:p>
        </p:txBody>
      </p:sp>
      <p:sp>
        <p:nvSpPr>
          <p:cNvPr id="3" name="Espace réservé du contenu 2">
            <a:extLst>
              <a:ext uri="{FF2B5EF4-FFF2-40B4-BE49-F238E27FC236}">
                <a16:creationId xmlns:a16="http://schemas.microsoft.com/office/drawing/2014/main" id="{865C4211-21BE-9B44-994D-A1F9D858B1BA}"/>
              </a:ext>
            </a:extLst>
          </p:cNvPr>
          <p:cNvSpPr>
            <a:spLocks noGrp="1"/>
          </p:cNvSpPr>
          <p:nvPr>
            <p:ph idx="1"/>
          </p:nvPr>
        </p:nvSpPr>
        <p:spPr>
          <a:xfrm>
            <a:off x="822959" y="1845734"/>
            <a:ext cx="7406641" cy="4023360"/>
          </a:xfrm>
        </p:spPr>
        <p:txBody>
          <a:bodyPr/>
          <a:lstStyle/>
          <a:p>
            <a:pPr marL="0" indent="0">
              <a:buNone/>
            </a:pPr>
            <a:endParaRPr lang="nl-BE" dirty="0"/>
          </a:p>
          <a:p>
            <a:r>
              <a:rPr lang="nl-BE" sz="2200" dirty="0"/>
              <a:t>A</a:t>
            </a:r>
            <a:r>
              <a:rPr lang="fr-FR" sz="2200" dirty="0"/>
              <a:t> ce jour, cette étude n’a pas été « obtenue » auprès des autorités publiques – raisons invoquées ou potentielles :</a:t>
            </a:r>
          </a:p>
          <a:p>
            <a:pPr lvl="1"/>
            <a:r>
              <a:rPr lang="nl-BE" sz="2200" dirty="0"/>
              <a:t>I</a:t>
            </a:r>
            <a:r>
              <a:rPr lang="fr-FR" sz="2200" dirty="0" err="1"/>
              <a:t>ntér</a:t>
            </a:r>
            <a:r>
              <a:rPr lang="nl-BE" sz="2200" dirty="0"/>
              <a:t>êt non évident du modèle</a:t>
            </a:r>
          </a:p>
          <a:p>
            <a:pPr lvl="1"/>
            <a:r>
              <a:rPr lang="nl-BE" sz="2200" dirty="0"/>
              <a:t>Certains éléments trop “militants” (ex : camping résidentiels)</a:t>
            </a:r>
          </a:p>
          <a:p>
            <a:pPr lvl="1"/>
            <a:r>
              <a:rPr lang="nl-BE" sz="2200" dirty="0"/>
              <a:t>Modèle hybride (citoyen-public) contre-habituel</a:t>
            </a:r>
          </a:p>
          <a:p>
            <a:pPr lvl="1"/>
            <a:r>
              <a:rPr lang="nl-BE" sz="2200" dirty="0"/>
              <a:t>Moyens financiers limités (dépenses liées au COVID et aux inondations)</a:t>
            </a:r>
          </a:p>
          <a:p>
            <a:pPr lvl="1"/>
            <a:endParaRPr lang="fr-FR" dirty="0"/>
          </a:p>
        </p:txBody>
      </p:sp>
      <p:pic>
        <p:nvPicPr>
          <p:cNvPr id="5" name="Image 4" descr="Capture d’écran 2018-12-07 à 14.57.32.png">
            <a:extLst>
              <a:ext uri="{FF2B5EF4-FFF2-40B4-BE49-F238E27FC236}">
                <a16:creationId xmlns:a16="http://schemas.microsoft.com/office/drawing/2014/main" id="{5169C0C4-F4C0-DB48-A491-5452B8D243A2}"/>
              </a:ext>
            </a:extLst>
          </p:cNvPr>
          <p:cNvPicPr>
            <a:picLocks noChangeAspect="1"/>
          </p:cNvPicPr>
          <p:nvPr/>
        </p:nvPicPr>
        <p:blipFill>
          <a:blip r:embed="rId2"/>
          <a:stretch>
            <a:fillRect/>
          </a:stretch>
        </p:blipFill>
        <p:spPr>
          <a:xfrm>
            <a:off x="5675245" y="4718896"/>
            <a:ext cx="3101008" cy="1833170"/>
          </a:xfrm>
          <a:prstGeom prst="rect">
            <a:avLst/>
          </a:prstGeom>
          <a:effectLst>
            <a:outerShdw blurRad="50800" dist="38100" dir="2700000" algn="tl" rotWithShape="0">
              <a:srgbClr val="000000">
                <a:alpha val="43000"/>
              </a:srgbClr>
            </a:outerShdw>
          </a:effectLst>
        </p:spPr>
      </p:pic>
      <p:sp>
        <p:nvSpPr>
          <p:cNvPr id="6" name="Espace réservé du numéro de diapositive 5">
            <a:extLst>
              <a:ext uri="{FF2B5EF4-FFF2-40B4-BE49-F238E27FC236}">
                <a16:creationId xmlns:a16="http://schemas.microsoft.com/office/drawing/2014/main" id="{C4B8F29C-06F5-7648-82F5-BC6D54D235C5}"/>
              </a:ext>
            </a:extLst>
          </p:cNvPr>
          <p:cNvSpPr>
            <a:spLocks noGrp="1"/>
          </p:cNvSpPr>
          <p:nvPr>
            <p:ph type="sldNum" sz="quarter" idx="12"/>
          </p:nvPr>
        </p:nvSpPr>
        <p:spPr/>
        <p:txBody>
          <a:bodyPr/>
          <a:lstStyle/>
          <a:p>
            <a:fld id="{244820E8-2607-7646-824C-9270DEC13EF3}" type="slidenum">
              <a:rPr lang="fr-FR" smtClean="0"/>
              <a:pPr/>
              <a:t>54</a:t>
            </a:fld>
            <a:endParaRPr lang="fr-FR"/>
          </a:p>
        </p:txBody>
      </p:sp>
    </p:spTree>
    <p:extLst>
      <p:ext uri="{BB962C8B-B14F-4D97-AF65-F5344CB8AC3E}">
        <p14:creationId xmlns:p14="http://schemas.microsoft.com/office/powerpoint/2010/main" val="42893117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4DAAD12F-A540-1341-BBD7-A310545D37A7}"/>
              </a:ext>
            </a:extLst>
          </p:cNvPr>
          <p:cNvPicPr>
            <a:picLocks noGrp="1" noChangeAspect="1"/>
          </p:cNvPicPr>
          <p:nvPr>
            <p:ph idx="1"/>
          </p:nvPr>
        </p:nvPicPr>
        <p:blipFill>
          <a:blip r:embed="rId2"/>
          <a:stretch>
            <a:fillRect/>
          </a:stretch>
        </p:blipFill>
        <p:spPr>
          <a:xfrm>
            <a:off x="3515829" y="778510"/>
            <a:ext cx="5218969" cy="1505005"/>
          </a:xfrm>
        </p:spPr>
      </p:pic>
      <p:sp>
        <p:nvSpPr>
          <p:cNvPr id="6" name="ZoneTexte 5">
            <a:extLst>
              <a:ext uri="{FF2B5EF4-FFF2-40B4-BE49-F238E27FC236}">
                <a16:creationId xmlns:a16="http://schemas.microsoft.com/office/drawing/2014/main" id="{9FE5D893-9C40-0248-8F03-D20132565AC7}"/>
              </a:ext>
            </a:extLst>
          </p:cNvPr>
          <p:cNvSpPr txBox="1"/>
          <p:nvPr/>
        </p:nvSpPr>
        <p:spPr>
          <a:xfrm>
            <a:off x="875707" y="1251133"/>
            <a:ext cx="1261884" cy="369332"/>
          </a:xfrm>
          <a:prstGeom prst="rect">
            <a:avLst/>
          </a:prstGeom>
          <a:noFill/>
        </p:spPr>
        <p:txBody>
          <a:bodyPr wrap="none" rtlCol="0">
            <a:spAutoFit/>
          </a:bodyPr>
          <a:lstStyle/>
          <a:p>
            <a:r>
              <a:rPr lang="nl-BE" b="1" i="1" dirty="0"/>
              <a:t>07-03-2023</a:t>
            </a:r>
            <a:endParaRPr lang="fr-FR" b="1" i="1" dirty="0"/>
          </a:p>
        </p:txBody>
      </p:sp>
      <p:pic>
        <p:nvPicPr>
          <p:cNvPr id="8" name="Image 7">
            <a:extLst>
              <a:ext uri="{FF2B5EF4-FFF2-40B4-BE49-F238E27FC236}">
                <a16:creationId xmlns:a16="http://schemas.microsoft.com/office/drawing/2014/main" id="{B37E507E-1304-F24A-BB93-CF216AF30E48}"/>
              </a:ext>
            </a:extLst>
          </p:cNvPr>
          <p:cNvPicPr>
            <a:picLocks noChangeAspect="1"/>
          </p:cNvPicPr>
          <p:nvPr/>
        </p:nvPicPr>
        <p:blipFill>
          <a:blip r:embed="rId3"/>
          <a:stretch>
            <a:fillRect/>
          </a:stretch>
        </p:blipFill>
        <p:spPr>
          <a:xfrm>
            <a:off x="3515829" y="2452479"/>
            <a:ext cx="5359400" cy="3543300"/>
          </a:xfrm>
          <a:prstGeom prst="rect">
            <a:avLst/>
          </a:prstGeom>
        </p:spPr>
      </p:pic>
      <p:sp>
        <p:nvSpPr>
          <p:cNvPr id="9" name="ZoneTexte 8">
            <a:extLst>
              <a:ext uri="{FF2B5EF4-FFF2-40B4-BE49-F238E27FC236}">
                <a16:creationId xmlns:a16="http://schemas.microsoft.com/office/drawing/2014/main" id="{F560FB9C-4058-F641-A7A2-3033A6404461}"/>
              </a:ext>
            </a:extLst>
          </p:cNvPr>
          <p:cNvSpPr txBox="1"/>
          <p:nvPr/>
        </p:nvSpPr>
        <p:spPr>
          <a:xfrm>
            <a:off x="875707" y="1852315"/>
            <a:ext cx="1659835" cy="1200329"/>
          </a:xfrm>
          <a:prstGeom prst="rect">
            <a:avLst/>
          </a:prstGeom>
          <a:noFill/>
        </p:spPr>
        <p:txBody>
          <a:bodyPr wrap="square" rtlCol="0">
            <a:spAutoFit/>
          </a:bodyPr>
          <a:lstStyle/>
          <a:p>
            <a:r>
              <a:rPr lang="nl-BE" i="1" dirty="0"/>
              <a:t>Réponse du Ministre Collignon</a:t>
            </a:r>
          </a:p>
          <a:p>
            <a:r>
              <a:rPr lang="nl-BE" i="1" dirty="0"/>
              <a:t>(extrait)</a:t>
            </a:r>
            <a:endParaRPr lang="fr-FR" i="1" dirty="0"/>
          </a:p>
        </p:txBody>
      </p:sp>
      <p:pic>
        <p:nvPicPr>
          <p:cNvPr id="7" name="Image 6" descr="Capture d’écran 2018-12-07 à 14.57.32.png">
            <a:extLst>
              <a:ext uri="{FF2B5EF4-FFF2-40B4-BE49-F238E27FC236}">
                <a16:creationId xmlns:a16="http://schemas.microsoft.com/office/drawing/2014/main" id="{9B5695C7-171B-4742-9E89-B5EE14E1C414}"/>
              </a:ext>
            </a:extLst>
          </p:cNvPr>
          <p:cNvPicPr>
            <a:picLocks noChangeAspect="1"/>
          </p:cNvPicPr>
          <p:nvPr/>
        </p:nvPicPr>
        <p:blipFill>
          <a:blip r:embed="rId4"/>
          <a:stretch>
            <a:fillRect/>
          </a:stretch>
        </p:blipFill>
        <p:spPr>
          <a:xfrm>
            <a:off x="490763" y="3946600"/>
            <a:ext cx="3025066" cy="1788277"/>
          </a:xfrm>
          <a:prstGeom prst="rect">
            <a:avLst/>
          </a:prstGeom>
          <a:effectLst>
            <a:outerShdw blurRad="50800" dist="38100" dir="2700000" algn="tl" rotWithShape="0">
              <a:srgbClr val="000000">
                <a:alpha val="43000"/>
              </a:srgbClr>
            </a:outerShdw>
          </a:effectLst>
        </p:spPr>
      </p:pic>
      <p:sp>
        <p:nvSpPr>
          <p:cNvPr id="2" name="Espace réservé du numéro de diapositive 1">
            <a:extLst>
              <a:ext uri="{FF2B5EF4-FFF2-40B4-BE49-F238E27FC236}">
                <a16:creationId xmlns:a16="http://schemas.microsoft.com/office/drawing/2014/main" id="{AD055AE2-E3B5-3B40-8C0D-30AA0E27D09B}"/>
              </a:ext>
            </a:extLst>
          </p:cNvPr>
          <p:cNvSpPr>
            <a:spLocks noGrp="1"/>
          </p:cNvSpPr>
          <p:nvPr>
            <p:ph type="sldNum" sz="quarter" idx="12"/>
          </p:nvPr>
        </p:nvSpPr>
        <p:spPr/>
        <p:txBody>
          <a:bodyPr/>
          <a:lstStyle/>
          <a:p>
            <a:fld id="{244820E8-2607-7646-824C-9270DEC13EF3}" type="slidenum">
              <a:rPr lang="fr-FR" smtClean="0"/>
              <a:pPr/>
              <a:t>55</a:t>
            </a:fld>
            <a:endParaRPr lang="fr-FR"/>
          </a:p>
        </p:txBody>
      </p:sp>
    </p:spTree>
    <p:extLst>
      <p:ext uri="{BB962C8B-B14F-4D97-AF65-F5344CB8AC3E}">
        <p14:creationId xmlns:p14="http://schemas.microsoft.com/office/powerpoint/2010/main" val="42636720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E64F2B-E135-4045-814C-D7E5E9A69141}"/>
              </a:ext>
            </a:extLst>
          </p:cNvPr>
          <p:cNvSpPr>
            <a:spLocks noGrp="1"/>
          </p:cNvSpPr>
          <p:nvPr>
            <p:ph type="title"/>
          </p:nvPr>
        </p:nvSpPr>
        <p:spPr/>
        <p:txBody>
          <a:bodyPr/>
          <a:lstStyle/>
          <a:p>
            <a:r>
              <a:rPr lang="nl-BE" dirty="0">
                <a:solidFill>
                  <a:schemeClr val="accent2"/>
                </a:solidFill>
              </a:rPr>
              <a:t>Quelques enjeux wallons</a:t>
            </a:r>
            <a:endParaRPr lang="fr-FR" dirty="0">
              <a:solidFill>
                <a:schemeClr val="accent2"/>
              </a:solidFill>
            </a:endParaRPr>
          </a:p>
        </p:txBody>
      </p:sp>
      <p:sp>
        <p:nvSpPr>
          <p:cNvPr id="3" name="Espace réservé du contenu 2">
            <a:extLst>
              <a:ext uri="{FF2B5EF4-FFF2-40B4-BE49-F238E27FC236}">
                <a16:creationId xmlns:a16="http://schemas.microsoft.com/office/drawing/2014/main" id="{EAFFE7F7-75CC-254D-A4B3-D5E2E2189701}"/>
              </a:ext>
            </a:extLst>
          </p:cNvPr>
          <p:cNvSpPr>
            <a:spLocks noGrp="1"/>
          </p:cNvSpPr>
          <p:nvPr>
            <p:ph idx="1"/>
          </p:nvPr>
        </p:nvSpPr>
        <p:spPr>
          <a:xfrm>
            <a:off x="822959" y="2086893"/>
            <a:ext cx="7543801" cy="4023360"/>
          </a:xfrm>
        </p:spPr>
        <p:txBody>
          <a:bodyPr/>
          <a:lstStyle/>
          <a:p>
            <a:r>
              <a:rPr lang="nl-BE" dirty="0"/>
              <a:t>1 Au niveau du patrimoine bâti &amp; foncier public (SLSP, CPAS,…)</a:t>
            </a:r>
          </a:p>
          <a:p>
            <a:r>
              <a:rPr lang="nl-BE" dirty="0"/>
              <a:t>2 Au niveau du développement territorial</a:t>
            </a:r>
          </a:p>
          <a:p>
            <a:r>
              <a:rPr lang="nl-BE" dirty="0"/>
              <a:t>3 Au niveau de la gentrification des centres urbains</a:t>
            </a:r>
          </a:p>
          <a:p>
            <a:r>
              <a:rPr lang="nl-BE" dirty="0"/>
              <a:t>4 Au niveau de publics spécifiques, comme les habitants en zone de loisir</a:t>
            </a:r>
          </a:p>
          <a:p>
            <a:r>
              <a:rPr lang="nl-BE" dirty="0"/>
              <a:t>5 Au niveau des mécanismes anti-spéculatifs</a:t>
            </a:r>
          </a:p>
          <a:p>
            <a:r>
              <a:rPr lang="nl-BE" dirty="0"/>
              <a:t>6 Au niveau d’un changement de paradigme en matière d’habitat “public-social”</a:t>
            </a:r>
          </a:p>
          <a:p>
            <a:endParaRPr lang="fr-FR" dirty="0"/>
          </a:p>
        </p:txBody>
      </p:sp>
      <p:sp>
        <p:nvSpPr>
          <p:cNvPr id="5" name="Espace réservé du numéro de diapositive 4">
            <a:extLst>
              <a:ext uri="{FF2B5EF4-FFF2-40B4-BE49-F238E27FC236}">
                <a16:creationId xmlns:a16="http://schemas.microsoft.com/office/drawing/2014/main" id="{BC6E5B46-1E27-7C44-B5D3-B1CEE189EBC2}"/>
              </a:ext>
            </a:extLst>
          </p:cNvPr>
          <p:cNvSpPr>
            <a:spLocks noGrp="1"/>
          </p:cNvSpPr>
          <p:nvPr>
            <p:ph type="sldNum" sz="quarter" idx="12"/>
          </p:nvPr>
        </p:nvSpPr>
        <p:spPr/>
        <p:txBody>
          <a:bodyPr/>
          <a:lstStyle/>
          <a:p>
            <a:fld id="{244820E8-2607-7646-824C-9270DEC13EF3}" type="slidenum">
              <a:rPr lang="fr-FR" smtClean="0"/>
              <a:pPr/>
              <a:t>56</a:t>
            </a:fld>
            <a:endParaRPr lang="fr-FR"/>
          </a:p>
        </p:txBody>
      </p:sp>
    </p:spTree>
    <p:extLst>
      <p:ext uri="{BB962C8B-B14F-4D97-AF65-F5344CB8AC3E}">
        <p14:creationId xmlns:p14="http://schemas.microsoft.com/office/powerpoint/2010/main" val="33973959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9D0475-001F-434D-9D21-332D0C6B26DF}"/>
              </a:ext>
            </a:extLst>
          </p:cNvPr>
          <p:cNvSpPr>
            <a:spLocks noGrp="1"/>
          </p:cNvSpPr>
          <p:nvPr>
            <p:ph type="title"/>
          </p:nvPr>
        </p:nvSpPr>
        <p:spPr/>
        <p:txBody>
          <a:bodyPr/>
          <a:lstStyle/>
          <a:p>
            <a:r>
              <a:rPr lang="nl-BE" dirty="0"/>
              <a:t>1 Patrimoine foncier et bâti</a:t>
            </a:r>
            <a:endParaRPr lang="fr-FR" dirty="0"/>
          </a:p>
        </p:txBody>
      </p:sp>
      <p:sp>
        <p:nvSpPr>
          <p:cNvPr id="3" name="Espace réservé du contenu 2">
            <a:extLst>
              <a:ext uri="{FF2B5EF4-FFF2-40B4-BE49-F238E27FC236}">
                <a16:creationId xmlns:a16="http://schemas.microsoft.com/office/drawing/2014/main" id="{5514FEB3-ACDF-C442-A9AA-572D69895024}"/>
              </a:ext>
            </a:extLst>
          </p:cNvPr>
          <p:cNvSpPr>
            <a:spLocks noGrp="1"/>
          </p:cNvSpPr>
          <p:nvPr>
            <p:ph idx="1"/>
          </p:nvPr>
        </p:nvSpPr>
        <p:spPr>
          <a:xfrm>
            <a:off x="822959" y="1957380"/>
            <a:ext cx="7543801" cy="4023360"/>
          </a:xfrm>
        </p:spPr>
        <p:txBody>
          <a:bodyPr/>
          <a:lstStyle/>
          <a:p>
            <a:r>
              <a:rPr lang="nl-BE" b="1" i="1" dirty="0"/>
              <a:t>Comment ne pas tout vendre ???</a:t>
            </a:r>
          </a:p>
          <a:p>
            <a:r>
              <a:rPr lang="nl-BE" dirty="0"/>
              <a:t>L’exemple de la Ville de </a:t>
            </a:r>
            <a:r>
              <a:rPr lang="nl-BE" b="1" dirty="0">
                <a:solidFill>
                  <a:schemeClr val="accent2"/>
                </a:solidFill>
              </a:rPr>
              <a:t>Tournai</a:t>
            </a:r>
            <a:r>
              <a:rPr lang="nl-BE" dirty="0"/>
              <a:t> …</a:t>
            </a:r>
          </a:p>
          <a:p>
            <a:endParaRPr lang="nl-BE" dirty="0"/>
          </a:p>
          <a:p>
            <a:endParaRPr lang="nl-BE" dirty="0"/>
          </a:p>
          <a:p>
            <a:endParaRPr lang="nl-BE" dirty="0"/>
          </a:p>
          <a:p>
            <a:endParaRPr lang="nl-BE" dirty="0"/>
          </a:p>
          <a:p>
            <a:endParaRPr lang="nl-BE" dirty="0"/>
          </a:p>
          <a:p>
            <a:endParaRPr lang="nl-BE" dirty="0"/>
          </a:p>
          <a:p>
            <a:pPr algn="r"/>
            <a:r>
              <a:rPr lang="nl-BE" dirty="0"/>
              <a:t>La Ville … le CPAS … la SLSP … l’APL …</a:t>
            </a:r>
            <a:endParaRPr lang="fr-FR" dirty="0"/>
          </a:p>
        </p:txBody>
      </p:sp>
      <p:pic>
        <p:nvPicPr>
          <p:cNvPr id="5" name="Image 4">
            <a:extLst>
              <a:ext uri="{FF2B5EF4-FFF2-40B4-BE49-F238E27FC236}">
                <a16:creationId xmlns:a16="http://schemas.microsoft.com/office/drawing/2014/main" id="{97682DD7-BE0C-D34B-8B6C-62FC13A20A36}"/>
              </a:ext>
            </a:extLst>
          </p:cNvPr>
          <p:cNvPicPr>
            <a:picLocks noChangeAspect="1"/>
          </p:cNvPicPr>
          <p:nvPr/>
        </p:nvPicPr>
        <p:blipFill>
          <a:blip r:embed="rId2"/>
          <a:stretch>
            <a:fillRect/>
          </a:stretch>
        </p:blipFill>
        <p:spPr>
          <a:xfrm>
            <a:off x="1907704" y="3140968"/>
            <a:ext cx="4922590" cy="1944216"/>
          </a:xfrm>
          <a:prstGeom prst="rect">
            <a:avLst/>
          </a:prstGeom>
          <a:effectLst>
            <a:softEdge rad="88900"/>
          </a:effectLst>
        </p:spPr>
      </p:pic>
      <p:sp>
        <p:nvSpPr>
          <p:cNvPr id="6" name="Espace réservé du numéro de diapositive 5">
            <a:extLst>
              <a:ext uri="{FF2B5EF4-FFF2-40B4-BE49-F238E27FC236}">
                <a16:creationId xmlns:a16="http://schemas.microsoft.com/office/drawing/2014/main" id="{2AB8C1A5-0ECD-2342-8800-95B0BAFE6FB1}"/>
              </a:ext>
            </a:extLst>
          </p:cNvPr>
          <p:cNvSpPr>
            <a:spLocks noGrp="1"/>
          </p:cNvSpPr>
          <p:nvPr>
            <p:ph type="sldNum" sz="quarter" idx="12"/>
          </p:nvPr>
        </p:nvSpPr>
        <p:spPr/>
        <p:txBody>
          <a:bodyPr/>
          <a:lstStyle/>
          <a:p>
            <a:fld id="{244820E8-2607-7646-824C-9270DEC13EF3}" type="slidenum">
              <a:rPr lang="fr-FR" smtClean="0"/>
              <a:pPr/>
              <a:t>57</a:t>
            </a:fld>
            <a:endParaRPr lang="fr-FR"/>
          </a:p>
        </p:txBody>
      </p:sp>
    </p:spTree>
    <p:extLst>
      <p:ext uri="{BB962C8B-B14F-4D97-AF65-F5344CB8AC3E}">
        <p14:creationId xmlns:p14="http://schemas.microsoft.com/office/powerpoint/2010/main" val="17636301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DF86A5-145D-CB4B-9437-53462593CDBF}"/>
              </a:ext>
            </a:extLst>
          </p:cNvPr>
          <p:cNvSpPr>
            <a:spLocks noGrp="1"/>
          </p:cNvSpPr>
          <p:nvPr>
            <p:ph type="title"/>
          </p:nvPr>
        </p:nvSpPr>
        <p:spPr/>
        <p:txBody>
          <a:bodyPr/>
          <a:lstStyle/>
          <a:p>
            <a:r>
              <a:rPr lang="nl-BE" dirty="0"/>
              <a:t>2 Au niveau du développement territorial</a:t>
            </a:r>
            <a:endParaRPr lang="fr-FR" dirty="0"/>
          </a:p>
        </p:txBody>
      </p:sp>
      <p:pic>
        <p:nvPicPr>
          <p:cNvPr id="5" name="Image 4" descr="Capture d’écran 2019-05-10 à 17.34.28.png">
            <a:extLst>
              <a:ext uri="{FF2B5EF4-FFF2-40B4-BE49-F238E27FC236}">
                <a16:creationId xmlns:a16="http://schemas.microsoft.com/office/drawing/2014/main" id="{5D84B5D6-CB29-E841-9AFD-EF6A265523FB}"/>
              </a:ext>
            </a:extLst>
          </p:cNvPr>
          <p:cNvPicPr>
            <a:picLocks noChangeAspect="1"/>
          </p:cNvPicPr>
          <p:nvPr/>
        </p:nvPicPr>
        <p:blipFill>
          <a:blip r:embed="rId2"/>
          <a:stretch>
            <a:fillRect/>
          </a:stretch>
        </p:blipFill>
        <p:spPr>
          <a:xfrm>
            <a:off x="1481339" y="1916832"/>
            <a:ext cx="6183702" cy="4071258"/>
          </a:xfrm>
          <a:prstGeom prst="rect">
            <a:avLst/>
          </a:prstGeom>
          <a:effectLst>
            <a:softEdge rad="330200"/>
          </a:effectLst>
        </p:spPr>
      </p:pic>
      <p:sp>
        <p:nvSpPr>
          <p:cNvPr id="3" name="Espace réservé du numéro de diapositive 2">
            <a:extLst>
              <a:ext uri="{FF2B5EF4-FFF2-40B4-BE49-F238E27FC236}">
                <a16:creationId xmlns:a16="http://schemas.microsoft.com/office/drawing/2014/main" id="{D4203520-D8B9-434E-A707-6381A4EE3B2B}"/>
              </a:ext>
            </a:extLst>
          </p:cNvPr>
          <p:cNvSpPr>
            <a:spLocks noGrp="1"/>
          </p:cNvSpPr>
          <p:nvPr>
            <p:ph type="sldNum" sz="quarter" idx="12"/>
          </p:nvPr>
        </p:nvSpPr>
        <p:spPr/>
        <p:txBody>
          <a:bodyPr/>
          <a:lstStyle/>
          <a:p>
            <a:fld id="{244820E8-2607-7646-824C-9270DEC13EF3}" type="slidenum">
              <a:rPr lang="fr-FR" smtClean="0"/>
              <a:pPr/>
              <a:t>58</a:t>
            </a:fld>
            <a:endParaRPr lang="fr-FR"/>
          </a:p>
        </p:txBody>
      </p:sp>
    </p:spTree>
    <p:extLst>
      <p:ext uri="{BB962C8B-B14F-4D97-AF65-F5344CB8AC3E}">
        <p14:creationId xmlns:p14="http://schemas.microsoft.com/office/powerpoint/2010/main" val="607607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accent1"/>
                </a:solidFill>
              </a:rPr>
              <a:t>Le CLT, outil de développement territorial</a:t>
            </a:r>
          </a:p>
        </p:txBody>
      </p:sp>
      <p:sp>
        <p:nvSpPr>
          <p:cNvPr id="3" name="Espace réservé du contenu 2"/>
          <p:cNvSpPr>
            <a:spLocks noGrp="1"/>
          </p:cNvSpPr>
          <p:nvPr>
            <p:ph idx="1"/>
          </p:nvPr>
        </p:nvSpPr>
        <p:spPr/>
        <p:txBody>
          <a:bodyPr>
            <a:normAutofit/>
          </a:bodyPr>
          <a:lstStyle/>
          <a:p>
            <a:r>
              <a:rPr lang="fr-FR" sz="2400" dirty="0"/>
              <a:t>- </a:t>
            </a:r>
            <a:r>
              <a:rPr lang="fr-FR" sz="2400" b="1" i="1" dirty="0">
                <a:solidFill>
                  <a:schemeClr val="accent2"/>
                </a:solidFill>
              </a:rPr>
              <a:t>Outils de maîtrise du foncier </a:t>
            </a:r>
            <a:r>
              <a:rPr lang="fr-FR" sz="2400" dirty="0"/>
              <a:t>(land)</a:t>
            </a:r>
          </a:p>
          <a:p>
            <a:r>
              <a:rPr lang="fr-FR" sz="2400" dirty="0"/>
              <a:t>- En cas de faillite accompagnée d’une saisie par curatelle (…) d’un commerce ou d’une entreprise qui se situe sur le terrain, </a:t>
            </a:r>
            <a:r>
              <a:rPr lang="fr-FR" sz="2400" b="1" i="1" dirty="0">
                <a:solidFill>
                  <a:schemeClr val="accent2"/>
                </a:solidFill>
              </a:rPr>
              <a:t>la succession des droits de propriété est facilitée </a:t>
            </a:r>
            <a:r>
              <a:rPr lang="fr-FR" sz="2400" dirty="0"/>
              <a:t>(via l’emphytéose ou le droit de superficie) =&gt; </a:t>
            </a:r>
            <a:r>
              <a:rPr lang="fr-FR" sz="2400" b="1" i="1" dirty="0">
                <a:solidFill>
                  <a:schemeClr val="accent2"/>
                </a:solidFill>
              </a:rPr>
              <a:t>réaffectation plus rapide du terrain</a:t>
            </a:r>
            <a:r>
              <a:rPr lang="fr-FR" sz="2400" dirty="0"/>
              <a:t>, même si le bâtiment est gelé par un acte de saisie immobilière.</a:t>
            </a:r>
          </a:p>
          <a:p>
            <a:r>
              <a:rPr lang="fr-FR" sz="2400" dirty="0"/>
              <a:t>- </a:t>
            </a:r>
            <a:r>
              <a:rPr lang="fr-FR" sz="2400" b="1" i="1" dirty="0">
                <a:solidFill>
                  <a:schemeClr val="accent2"/>
                </a:solidFill>
              </a:rPr>
              <a:t>Outil de résistance face à la plus-value </a:t>
            </a:r>
            <a:r>
              <a:rPr lang="fr-FR" sz="2400" dirty="0"/>
              <a:t>foncière et immobilière via des mécanismes </a:t>
            </a:r>
            <a:r>
              <a:rPr lang="fr-FR" sz="2400" dirty="0" err="1"/>
              <a:t>anti-spéculatifs</a:t>
            </a:r>
            <a:r>
              <a:rPr lang="fr-FR" sz="2400" dirty="0"/>
              <a:t> et le droit de préemption.</a:t>
            </a:r>
          </a:p>
        </p:txBody>
      </p:sp>
      <p:sp>
        <p:nvSpPr>
          <p:cNvPr id="4" name="Espace réservé du numéro de diapositive 3"/>
          <p:cNvSpPr>
            <a:spLocks noGrp="1"/>
          </p:cNvSpPr>
          <p:nvPr>
            <p:ph type="sldNum" sz="quarter" idx="12"/>
          </p:nvPr>
        </p:nvSpPr>
        <p:spPr/>
        <p:txBody>
          <a:bodyPr/>
          <a:lstStyle/>
          <a:p>
            <a:fld id="{55BD0AE4-8DFF-47CE-B953-7C13CD0AD4FE}" type="slidenum">
              <a:rPr lang="fr-BE" smtClean="0"/>
              <a:pPr/>
              <a:t>59</a:t>
            </a:fld>
            <a:endParaRPr lang="fr-BE"/>
          </a:p>
        </p:txBody>
      </p:sp>
    </p:spTree>
    <p:extLst>
      <p:ext uri="{BB962C8B-B14F-4D97-AF65-F5344CB8AC3E}">
        <p14:creationId xmlns:p14="http://schemas.microsoft.com/office/powerpoint/2010/main" val="3861464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5"/>
          <p:cNvGrpSpPr>
            <a:grpSpLocks/>
          </p:cNvGrpSpPr>
          <p:nvPr/>
        </p:nvGrpSpPr>
        <p:grpSpPr bwMode="auto">
          <a:xfrm>
            <a:off x="8993188" y="0"/>
            <a:ext cx="144462" cy="6858000"/>
            <a:chOff x="8993625" y="1"/>
            <a:chExt cx="144016" cy="6857999"/>
          </a:xfrm>
        </p:grpSpPr>
        <p:sp>
          <p:nvSpPr>
            <p:cNvPr id="7" name="Rectangle 6"/>
            <p:cNvSpPr/>
            <p:nvPr/>
          </p:nvSpPr>
          <p:spPr>
            <a:xfrm rot="5400000">
              <a:off x="6614533" y="2379093"/>
              <a:ext cx="4902199" cy="144016"/>
            </a:xfrm>
            <a:prstGeom prst="rect">
              <a:avLst/>
            </a:prstGeom>
            <a:solidFill>
              <a:srgbClr val="296A7E"/>
            </a:solidFill>
            <a:ln>
              <a:solidFill>
                <a:srgbClr val="296A7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8" name="Rectangle 7"/>
            <p:cNvSpPr/>
            <p:nvPr/>
          </p:nvSpPr>
          <p:spPr>
            <a:xfrm rot="5400000">
              <a:off x="8087733" y="5808092"/>
              <a:ext cx="1955800" cy="144016"/>
            </a:xfrm>
            <a:prstGeom prst="rect">
              <a:avLst/>
            </a:prstGeom>
            <a:solidFill>
              <a:srgbClr val="E60068"/>
            </a:solidFill>
            <a:ln>
              <a:solidFill>
                <a:srgbClr val="E600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grpSp>
      <p:sp>
        <p:nvSpPr>
          <p:cNvPr id="9" name="Titre 8"/>
          <p:cNvSpPr>
            <a:spLocks noGrp="1"/>
          </p:cNvSpPr>
          <p:nvPr>
            <p:ph type="title"/>
          </p:nvPr>
        </p:nvSpPr>
        <p:spPr/>
        <p:txBody>
          <a:bodyPr/>
          <a:lstStyle/>
          <a:p>
            <a:r>
              <a:rPr lang="fr-FR" dirty="0">
                <a:solidFill>
                  <a:srgbClr val="4B9291"/>
                </a:solidFill>
              </a:rPr>
              <a:t>Une définition (1)</a:t>
            </a:r>
          </a:p>
        </p:txBody>
      </p:sp>
      <p:sp>
        <p:nvSpPr>
          <p:cNvPr id="10" name="Rectangle 9"/>
          <p:cNvSpPr/>
          <p:nvPr/>
        </p:nvSpPr>
        <p:spPr>
          <a:xfrm>
            <a:off x="609600" y="3505200"/>
            <a:ext cx="7924800" cy="2062103"/>
          </a:xfrm>
          <a:prstGeom prst="rect">
            <a:avLst/>
          </a:prstGeom>
        </p:spPr>
        <p:txBody>
          <a:bodyPr wrap="square">
            <a:spAutoFit/>
          </a:bodyPr>
          <a:lstStyle/>
          <a:p>
            <a:pPr algn="just"/>
            <a:r>
              <a:rPr lang="fr-FR" sz="2200" dirty="0"/>
              <a:t>Les Community Land Trusts (CLT) constituent une approche opérationnelle </a:t>
            </a:r>
            <a:r>
              <a:rPr lang="fr-FR" sz="2200" b="1" dirty="0">
                <a:solidFill>
                  <a:srgbClr val="FF6600"/>
                </a:solidFill>
              </a:rPr>
              <a:t>alternative à la propriété privée du sol et à l’appropriation individuelle de la ressource foncière </a:t>
            </a:r>
            <a:r>
              <a:rPr lang="fr-FR" sz="2200" dirty="0"/>
              <a:t>sous forme de rente ou de plus-value, source d’inflation des prix de l’immobilier et d’inégalités dans l’accès au logement et au territoire.</a:t>
            </a:r>
          </a:p>
          <a:p>
            <a:endParaRPr lang="fr-FR" dirty="0"/>
          </a:p>
          <a:p>
            <a:endParaRPr lang="fr-FR" dirty="0"/>
          </a:p>
        </p:txBody>
      </p:sp>
      <p:sp>
        <p:nvSpPr>
          <p:cNvPr id="12" name="ZoneTexte 11"/>
          <p:cNvSpPr txBox="1"/>
          <p:nvPr/>
        </p:nvSpPr>
        <p:spPr>
          <a:xfrm>
            <a:off x="2901727" y="2098060"/>
            <a:ext cx="5465033" cy="523220"/>
          </a:xfrm>
          <a:prstGeom prst="rect">
            <a:avLst/>
          </a:prstGeom>
          <a:noFill/>
        </p:spPr>
        <p:txBody>
          <a:bodyPr wrap="none" rtlCol="0">
            <a:spAutoFit/>
          </a:bodyPr>
          <a:lstStyle/>
          <a:p>
            <a:r>
              <a:rPr lang="fr-FR" sz="2800" i="1" dirty="0">
                <a:solidFill>
                  <a:schemeClr val="accent2"/>
                </a:solidFill>
              </a:rPr>
              <a:t>Une alternative à la propriété privée</a:t>
            </a:r>
          </a:p>
        </p:txBody>
      </p:sp>
      <p:sp>
        <p:nvSpPr>
          <p:cNvPr id="2" name="Espace réservé du numéro de diapositive 1">
            <a:extLst>
              <a:ext uri="{FF2B5EF4-FFF2-40B4-BE49-F238E27FC236}">
                <a16:creationId xmlns:a16="http://schemas.microsoft.com/office/drawing/2014/main" id="{B397AD37-A0A8-644F-BC30-983301C61B8A}"/>
              </a:ext>
            </a:extLst>
          </p:cNvPr>
          <p:cNvSpPr>
            <a:spLocks noGrp="1"/>
          </p:cNvSpPr>
          <p:nvPr>
            <p:ph type="sldNum" sz="quarter" idx="12"/>
          </p:nvPr>
        </p:nvSpPr>
        <p:spPr/>
        <p:txBody>
          <a:bodyPr/>
          <a:lstStyle/>
          <a:p>
            <a:fld id="{244820E8-2607-7646-824C-9270DEC13EF3}" type="slidenum">
              <a:rPr lang="fr-FR" smtClean="0"/>
              <a:pPr/>
              <a:t>6</a:t>
            </a:fld>
            <a:endParaRPr lang="fr-FR"/>
          </a:p>
        </p:txBody>
      </p:sp>
    </p:spTree>
    <p:extLst>
      <p:ext uri="{BB962C8B-B14F-4D97-AF65-F5344CB8AC3E}">
        <p14:creationId xmlns:p14="http://schemas.microsoft.com/office/powerpoint/2010/main" val="13861228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chemeClr val="accent1"/>
                </a:solidFill>
              </a:rPr>
              <a:t>Le CLT, outil de développement territorial</a:t>
            </a:r>
          </a:p>
        </p:txBody>
      </p:sp>
      <p:sp>
        <p:nvSpPr>
          <p:cNvPr id="3" name="Espace réservé du contenu 2"/>
          <p:cNvSpPr>
            <a:spLocks noGrp="1"/>
          </p:cNvSpPr>
          <p:nvPr>
            <p:ph idx="1"/>
          </p:nvPr>
        </p:nvSpPr>
        <p:spPr>
          <a:xfrm>
            <a:off x="838200" y="1981200"/>
            <a:ext cx="7543801" cy="4023360"/>
          </a:xfrm>
        </p:spPr>
        <p:txBody>
          <a:bodyPr>
            <a:normAutofit/>
          </a:bodyPr>
          <a:lstStyle/>
          <a:p>
            <a:r>
              <a:rPr lang="fr-FR" sz="2400" dirty="0"/>
              <a:t>- </a:t>
            </a:r>
            <a:r>
              <a:rPr lang="fr-FR" sz="2400" b="1" i="1" dirty="0">
                <a:solidFill>
                  <a:schemeClr val="accent2"/>
                </a:solidFill>
              </a:rPr>
              <a:t>Outil de développement territorial </a:t>
            </a:r>
            <a:r>
              <a:rPr lang="fr-FR" sz="2400" dirty="0">
                <a:solidFill>
                  <a:schemeClr val="tx1"/>
                </a:solidFill>
              </a:rPr>
              <a:t>: développer des opportunités de mixité de fonctions, démographique, sociale, … =&gt; un </a:t>
            </a:r>
            <a:r>
              <a:rPr lang="fr-FR" sz="2400" b="1" dirty="0">
                <a:solidFill>
                  <a:schemeClr val="tx1"/>
                </a:solidFill>
              </a:rPr>
              <a:t>même TRUST peut gérer du logement, mais aussi </a:t>
            </a:r>
            <a:r>
              <a:rPr lang="fr-FR" sz="2400" dirty="0">
                <a:solidFill>
                  <a:schemeClr val="tx1"/>
                </a:solidFill>
              </a:rPr>
              <a:t>du commerce, des services, des espaces agricoles, etc.</a:t>
            </a:r>
          </a:p>
          <a:p>
            <a:r>
              <a:rPr lang="fr-FR" sz="2400" dirty="0">
                <a:solidFill>
                  <a:schemeClr val="tx1"/>
                </a:solidFill>
              </a:rPr>
              <a:t>- </a:t>
            </a:r>
            <a:r>
              <a:rPr lang="fr-FR" sz="2400" b="1" i="1" dirty="0">
                <a:solidFill>
                  <a:schemeClr val="accent2"/>
                </a:solidFill>
              </a:rPr>
              <a:t>Outil de cohérence urbanistique globale </a:t>
            </a:r>
            <a:r>
              <a:rPr lang="fr-FR" sz="2400" dirty="0">
                <a:solidFill>
                  <a:schemeClr val="tx1"/>
                </a:solidFill>
              </a:rPr>
              <a:t>(le TRUST peut gérer le foncier à l’échelle de tout un îlot, de tout un quartier) =&gt; A travers le TRUST, la Fondation qui gère le sol </a:t>
            </a:r>
            <a:r>
              <a:rPr lang="fr-FR" sz="2400" b="1" dirty="0">
                <a:solidFill>
                  <a:schemeClr val="tx1"/>
                </a:solidFill>
              </a:rPr>
              <a:t>peut rassembler </a:t>
            </a:r>
            <a:r>
              <a:rPr lang="fr-FR" sz="2400" dirty="0">
                <a:solidFill>
                  <a:schemeClr val="tx1"/>
                </a:solidFill>
              </a:rPr>
              <a:t>plusieurs petites parcelles en une grande, ce qui accroît la cohérence urbanistique globale. </a:t>
            </a:r>
          </a:p>
        </p:txBody>
      </p:sp>
      <p:sp>
        <p:nvSpPr>
          <p:cNvPr id="4" name="Espace réservé du numéro de diapositive 3"/>
          <p:cNvSpPr>
            <a:spLocks noGrp="1"/>
          </p:cNvSpPr>
          <p:nvPr>
            <p:ph type="sldNum" sz="quarter" idx="12"/>
          </p:nvPr>
        </p:nvSpPr>
        <p:spPr/>
        <p:txBody>
          <a:bodyPr/>
          <a:lstStyle/>
          <a:p>
            <a:fld id="{55BD0AE4-8DFF-47CE-B953-7C13CD0AD4FE}" type="slidenum">
              <a:rPr lang="fr-BE" smtClean="0"/>
              <a:pPr/>
              <a:t>60</a:t>
            </a:fld>
            <a:endParaRPr lang="fr-BE"/>
          </a:p>
        </p:txBody>
      </p:sp>
    </p:spTree>
    <p:extLst>
      <p:ext uri="{BB962C8B-B14F-4D97-AF65-F5344CB8AC3E}">
        <p14:creationId xmlns:p14="http://schemas.microsoft.com/office/powerpoint/2010/main" val="2058979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E9B1AE-F6B0-5B4E-A5CA-3881F2B23553}"/>
              </a:ext>
            </a:extLst>
          </p:cNvPr>
          <p:cNvSpPr>
            <a:spLocks noGrp="1"/>
          </p:cNvSpPr>
          <p:nvPr>
            <p:ph type="title"/>
          </p:nvPr>
        </p:nvSpPr>
        <p:spPr/>
        <p:txBody>
          <a:bodyPr>
            <a:normAutofit fontScale="90000"/>
          </a:bodyPr>
          <a:lstStyle/>
          <a:p>
            <a:r>
              <a:rPr lang="nl-BE" dirty="0"/>
              <a:t>3 Au niveau de la gentrification des centres urbains</a:t>
            </a:r>
            <a:endParaRPr lang="fr-FR" dirty="0"/>
          </a:p>
        </p:txBody>
      </p:sp>
      <p:sp>
        <p:nvSpPr>
          <p:cNvPr id="3" name="Espace réservé du contenu 2">
            <a:extLst>
              <a:ext uri="{FF2B5EF4-FFF2-40B4-BE49-F238E27FC236}">
                <a16:creationId xmlns:a16="http://schemas.microsoft.com/office/drawing/2014/main" id="{7EF2AE03-A5B0-3A4B-ACCE-72CEBA8570A1}"/>
              </a:ext>
            </a:extLst>
          </p:cNvPr>
          <p:cNvSpPr>
            <a:spLocks noGrp="1"/>
          </p:cNvSpPr>
          <p:nvPr>
            <p:ph idx="1"/>
          </p:nvPr>
        </p:nvSpPr>
        <p:spPr/>
        <p:txBody>
          <a:bodyPr/>
          <a:lstStyle/>
          <a:p>
            <a:r>
              <a:rPr lang="nl-BE" dirty="0"/>
              <a:t>Avec des terrains réservés aux CLT …</a:t>
            </a:r>
            <a:endParaRPr lang="fr-FR" dirty="0"/>
          </a:p>
        </p:txBody>
      </p:sp>
      <p:pic>
        <p:nvPicPr>
          <p:cNvPr id="8" name="Image 7">
            <a:extLst>
              <a:ext uri="{FF2B5EF4-FFF2-40B4-BE49-F238E27FC236}">
                <a16:creationId xmlns:a16="http://schemas.microsoft.com/office/drawing/2014/main" id="{BEC5564D-045E-0F49-972C-EADEF03E3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2466488"/>
            <a:ext cx="6228184" cy="3370458"/>
          </a:xfrm>
          <a:prstGeom prst="rect">
            <a:avLst/>
          </a:prstGeom>
        </p:spPr>
      </p:pic>
      <p:sp>
        <p:nvSpPr>
          <p:cNvPr id="5" name="Espace réservé du numéro de diapositive 4">
            <a:extLst>
              <a:ext uri="{FF2B5EF4-FFF2-40B4-BE49-F238E27FC236}">
                <a16:creationId xmlns:a16="http://schemas.microsoft.com/office/drawing/2014/main" id="{723D1738-AB8D-EF49-9E5A-1E1AE0F99494}"/>
              </a:ext>
            </a:extLst>
          </p:cNvPr>
          <p:cNvSpPr>
            <a:spLocks noGrp="1"/>
          </p:cNvSpPr>
          <p:nvPr>
            <p:ph type="sldNum" sz="quarter" idx="12"/>
          </p:nvPr>
        </p:nvSpPr>
        <p:spPr/>
        <p:txBody>
          <a:bodyPr/>
          <a:lstStyle/>
          <a:p>
            <a:fld id="{244820E8-2607-7646-824C-9270DEC13EF3}" type="slidenum">
              <a:rPr lang="fr-FR" smtClean="0"/>
              <a:pPr/>
              <a:t>61</a:t>
            </a:fld>
            <a:endParaRPr lang="fr-FR"/>
          </a:p>
        </p:txBody>
      </p:sp>
    </p:spTree>
    <p:extLst>
      <p:ext uri="{BB962C8B-B14F-4D97-AF65-F5344CB8AC3E}">
        <p14:creationId xmlns:p14="http://schemas.microsoft.com/office/powerpoint/2010/main" val="36016569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4ED2E1-E539-C049-80A3-B3493DDA743D}"/>
              </a:ext>
            </a:extLst>
          </p:cNvPr>
          <p:cNvSpPr>
            <a:spLocks noGrp="1"/>
          </p:cNvSpPr>
          <p:nvPr>
            <p:ph type="title"/>
          </p:nvPr>
        </p:nvSpPr>
        <p:spPr/>
        <p:txBody>
          <a:bodyPr/>
          <a:lstStyle/>
          <a:p>
            <a:r>
              <a:rPr lang="nl-BE" dirty="0"/>
              <a:t>4 Une ”réponse” pour les habitants en zone de loisir ?</a:t>
            </a:r>
            <a:endParaRPr lang="fr-FR" dirty="0"/>
          </a:p>
        </p:txBody>
      </p:sp>
      <p:pic>
        <p:nvPicPr>
          <p:cNvPr id="5" name="Image 4">
            <a:extLst>
              <a:ext uri="{FF2B5EF4-FFF2-40B4-BE49-F238E27FC236}">
                <a16:creationId xmlns:a16="http://schemas.microsoft.com/office/drawing/2014/main" id="{7C604DC1-9021-ED4D-B126-F22961C48BB7}"/>
              </a:ext>
            </a:extLst>
          </p:cNvPr>
          <p:cNvPicPr>
            <a:picLocks noChangeAspect="1"/>
          </p:cNvPicPr>
          <p:nvPr/>
        </p:nvPicPr>
        <p:blipFill>
          <a:blip r:embed="rId2"/>
          <a:stretch>
            <a:fillRect/>
          </a:stretch>
        </p:blipFill>
        <p:spPr>
          <a:xfrm>
            <a:off x="2051720" y="2132856"/>
            <a:ext cx="4820518" cy="3589944"/>
          </a:xfrm>
          <a:prstGeom prst="rect">
            <a:avLst/>
          </a:prstGeom>
          <a:effectLst>
            <a:softEdge rad="165100"/>
          </a:effectLst>
        </p:spPr>
      </p:pic>
      <p:sp>
        <p:nvSpPr>
          <p:cNvPr id="3" name="Espace réservé du numéro de diapositive 2">
            <a:extLst>
              <a:ext uri="{FF2B5EF4-FFF2-40B4-BE49-F238E27FC236}">
                <a16:creationId xmlns:a16="http://schemas.microsoft.com/office/drawing/2014/main" id="{36695A22-53A3-C24E-B7C4-7B99453C8F29}"/>
              </a:ext>
            </a:extLst>
          </p:cNvPr>
          <p:cNvSpPr>
            <a:spLocks noGrp="1"/>
          </p:cNvSpPr>
          <p:nvPr>
            <p:ph type="sldNum" sz="quarter" idx="12"/>
          </p:nvPr>
        </p:nvSpPr>
        <p:spPr/>
        <p:txBody>
          <a:bodyPr/>
          <a:lstStyle/>
          <a:p>
            <a:fld id="{244820E8-2607-7646-824C-9270DEC13EF3}" type="slidenum">
              <a:rPr lang="fr-FR" smtClean="0"/>
              <a:pPr/>
              <a:t>62</a:t>
            </a:fld>
            <a:endParaRPr lang="fr-FR"/>
          </a:p>
        </p:txBody>
      </p:sp>
    </p:spTree>
    <p:extLst>
      <p:ext uri="{BB962C8B-B14F-4D97-AF65-F5344CB8AC3E}">
        <p14:creationId xmlns:p14="http://schemas.microsoft.com/office/powerpoint/2010/main" val="40719719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F99DDB-5B5D-6543-8177-097AB6663AB0}"/>
              </a:ext>
            </a:extLst>
          </p:cNvPr>
          <p:cNvSpPr>
            <a:spLocks noGrp="1"/>
          </p:cNvSpPr>
          <p:nvPr>
            <p:ph type="title"/>
          </p:nvPr>
        </p:nvSpPr>
        <p:spPr/>
        <p:txBody>
          <a:bodyPr>
            <a:normAutofit/>
          </a:bodyPr>
          <a:lstStyle/>
          <a:p>
            <a:r>
              <a:rPr lang="nl-BE" dirty="0"/>
              <a:t>5 Au niveau des mécanismes anti-spéculatifs …</a:t>
            </a:r>
            <a:endParaRPr lang="fr-FR" dirty="0"/>
          </a:p>
        </p:txBody>
      </p:sp>
      <p:pic>
        <p:nvPicPr>
          <p:cNvPr id="6" name="Image 5" descr="Macintosh HD:Users:pascalethys:Desktop:Capture d’écran 2019-09-27 à 16.23.30.png">
            <a:extLst>
              <a:ext uri="{FF2B5EF4-FFF2-40B4-BE49-F238E27FC236}">
                <a16:creationId xmlns:a16="http://schemas.microsoft.com/office/drawing/2014/main" id="{EA71B57B-7BDF-3047-BCC1-2CC01D627ECB}"/>
              </a:ext>
            </a:extLst>
          </p:cNvPr>
          <p:cNvPicPr/>
          <p:nvPr/>
        </p:nvPicPr>
        <p:blipFill>
          <a:blip r:embed="rId2"/>
          <a:srcRect/>
          <a:stretch>
            <a:fillRect/>
          </a:stretch>
        </p:blipFill>
        <p:spPr bwMode="auto">
          <a:xfrm>
            <a:off x="1695909" y="2050502"/>
            <a:ext cx="5917465" cy="3982549"/>
          </a:xfrm>
          <a:prstGeom prst="rect">
            <a:avLst/>
          </a:prstGeom>
          <a:noFill/>
          <a:ln w="9525">
            <a:noFill/>
            <a:miter lim="800000"/>
            <a:headEnd/>
            <a:tailEnd/>
          </a:ln>
        </p:spPr>
      </p:pic>
      <p:sp>
        <p:nvSpPr>
          <p:cNvPr id="7" name="Espace réservé du numéro de diapositive 6">
            <a:extLst>
              <a:ext uri="{FF2B5EF4-FFF2-40B4-BE49-F238E27FC236}">
                <a16:creationId xmlns:a16="http://schemas.microsoft.com/office/drawing/2014/main" id="{D4829E1A-F6F3-BC48-820E-C36388C0E723}"/>
              </a:ext>
            </a:extLst>
          </p:cNvPr>
          <p:cNvSpPr>
            <a:spLocks noGrp="1"/>
          </p:cNvSpPr>
          <p:nvPr>
            <p:ph type="sldNum" sz="quarter" idx="12"/>
          </p:nvPr>
        </p:nvSpPr>
        <p:spPr/>
        <p:txBody>
          <a:bodyPr/>
          <a:lstStyle/>
          <a:p>
            <a:fld id="{244820E8-2607-7646-824C-9270DEC13EF3}" type="slidenum">
              <a:rPr lang="fr-FR" smtClean="0"/>
              <a:pPr/>
              <a:t>63</a:t>
            </a:fld>
            <a:endParaRPr lang="fr-FR"/>
          </a:p>
        </p:txBody>
      </p:sp>
    </p:spTree>
    <p:extLst>
      <p:ext uri="{BB962C8B-B14F-4D97-AF65-F5344CB8AC3E}">
        <p14:creationId xmlns:p14="http://schemas.microsoft.com/office/powerpoint/2010/main" val="38079615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8B4AA-5F07-EC4E-A754-DA9DB554DC9E}"/>
              </a:ext>
            </a:extLst>
          </p:cNvPr>
          <p:cNvSpPr>
            <a:spLocks noGrp="1"/>
          </p:cNvSpPr>
          <p:nvPr>
            <p:ph type="title"/>
          </p:nvPr>
        </p:nvSpPr>
        <p:spPr/>
        <p:txBody>
          <a:bodyPr/>
          <a:lstStyle/>
          <a:p>
            <a:r>
              <a:rPr lang="nl-BE" dirty="0"/>
              <a:t>6 Pour des changements de paradidgme</a:t>
            </a:r>
            <a:endParaRPr lang="fr-FR" dirty="0"/>
          </a:p>
        </p:txBody>
      </p:sp>
      <p:sp>
        <p:nvSpPr>
          <p:cNvPr id="3" name="Espace réservé du contenu 2">
            <a:extLst>
              <a:ext uri="{FF2B5EF4-FFF2-40B4-BE49-F238E27FC236}">
                <a16:creationId xmlns:a16="http://schemas.microsoft.com/office/drawing/2014/main" id="{6551DA89-1C10-E34D-ABA5-A9A43B42CC33}"/>
              </a:ext>
            </a:extLst>
          </p:cNvPr>
          <p:cNvSpPr>
            <a:spLocks noGrp="1"/>
          </p:cNvSpPr>
          <p:nvPr>
            <p:ph idx="1"/>
          </p:nvPr>
        </p:nvSpPr>
        <p:spPr>
          <a:xfrm>
            <a:off x="801289" y="1988840"/>
            <a:ext cx="7543801" cy="3520214"/>
          </a:xfrm>
        </p:spPr>
        <p:txBody>
          <a:bodyPr/>
          <a:lstStyle/>
          <a:p>
            <a:r>
              <a:rPr lang="nl-BE" sz="2200" dirty="0"/>
              <a:t>&gt;&gt;&gt; Partenariats “mixtes” &gt; notion de “community”</a:t>
            </a:r>
          </a:p>
          <a:p>
            <a:pPr marL="0" indent="0">
              <a:buNone/>
            </a:pPr>
            <a:endParaRPr lang="fr-FR" dirty="0"/>
          </a:p>
        </p:txBody>
      </p:sp>
      <p:pic>
        <p:nvPicPr>
          <p:cNvPr id="6" name="Image 5">
            <a:extLst>
              <a:ext uri="{FF2B5EF4-FFF2-40B4-BE49-F238E27FC236}">
                <a16:creationId xmlns:a16="http://schemas.microsoft.com/office/drawing/2014/main" id="{D107B787-EFF3-9B48-B346-780222F570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2688093"/>
            <a:ext cx="5868144" cy="3175618"/>
          </a:xfrm>
          <a:prstGeom prst="rect">
            <a:avLst/>
          </a:prstGeom>
        </p:spPr>
      </p:pic>
      <p:sp>
        <p:nvSpPr>
          <p:cNvPr id="5" name="Espace réservé du numéro de diapositive 4">
            <a:extLst>
              <a:ext uri="{FF2B5EF4-FFF2-40B4-BE49-F238E27FC236}">
                <a16:creationId xmlns:a16="http://schemas.microsoft.com/office/drawing/2014/main" id="{85A60CD7-64E3-5E4C-B01E-863B6D184221}"/>
              </a:ext>
            </a:extLst>
          </p:cNvPr>
          <p:cNvSpPr>
            <a:spLocks noGrp="1"/>
          </p:cNvSpPr>
          <p:nvPr>
            <p:ph type="sldNum" sz="quarter" idx="12"/>
          </p:nvPr>
        </p:nvSpPr>
        <p:spPr/>
        <p:txBody>
          <a:bodyPr/>
          <a:lstStyle/>
          <a:p>
            <a:fld id="{244820E8-2607-7646-824C-9270DEC13EF3}" type="slidenum">
              <a:rPr lang="fr-FR" smtClean="0"/>
              <a:pPr/>
              <a:t>64</a:t>
            </a:fld>
            <a:endParaRPr lang="fr-FR"/>
          </a:p>
        </p:txBody>
      </p:sp>
    </p:spTree>
    <p:extLst>
      <p:ext uri="{BB962C8B-B14F-4D97-AF65-F5344CB8AC3E}">
        <p14:creationId xmlns:p14="http://schemas.microsoft.com/office/powerpoint/2010/main" val="7127102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8B4AA-5F07-EC4E-A754-DA9DB554DC9E}"/>
              </a:ext>
            </a:extLst>
          </p:cNvPr>
          <p:cNvSpPr>
            <a:spLocks noGrp="1"/>
          </p:cNvSpPr>
          <p:nvPr>
            <p:ph type="title"/>
          </p:nvPr>
        </p:nvSpPr>
        <p:spPr/>
        <p:txBody>
          <a:bodyPr/>
          <a:lstStyle/>
          <a:p>
            <a:r>
              <a:rPr lang="nl-BE" dirty="0"/>
              <a:t>6 Pour des changements de paradidgme</a:t>
            </a:r>
            <a:endParaRPr lang="fr-FR" dirty="0"/>
          </a:p>
        </p:txBody>
      </p:sp>
      <p:sp>
        <p:nvSpPr>
          <p:cNvPr id="3" name="Espace réservé du contenu 2">
            <a:extLst>
              <a:ext uri="{FF2B5EF4-FFF2-40B4-BE49-F238E27FC236}">
                <a16:creationId xmlns:a16="http://schemas.microsoft.com/office/drawing/2014/main" id="{6551DA89-1C10-E34D-ABA5-A9A43B42CC33}"/>
              </a:ext>
            </a:extLst>
          </p:cNvPr>
          <p:cNvSpPr>
            <a:spLocks noGrp="1"/>
          </p:cNvSpPr>
          <p:nvPr>
            <p:ph idx="1"/>
          </p:nvPr>
        </p:nvSpPr>
        <p:spPr>
          <a:xfrm>
            <a:off x="801289" y="1988840"/>
            <a:ext cx="7543801" cy="504056"/>
          </a:xfrm>
        </p:spPr>
        <p:txBody>
          <a:bodyPr/>
          <a:lstStyle/>
          <a:p>
            <a:r>
              <a:rPr lang="nl-BE" sz="2200" dirty="0"/>
              <a:t>&gt;&gt;&gt; Shared equity ou shared ownership</a:t>
            </a:r>
          </a:p>
          <a:p>
            <a:pPr marL="0" indent="0">
              <a:buNone/>
            </a:pPr>
            <a:endParaRPr lang="fr-FR" dirty="0"/>
          </a:p>
        </p:txBody>
      </p:sp>
      <p:pic>
        <p:nvPicPr>
          <p:cNvPr id="6" name="Image 5">
            <a:extLst>
              <a:ext uri="{FF2B5EF4-FFF2-40B4-BE49-F238E27FC236}">
                <a16:creationId xmlns:a16="http://schemas.microsoft.com/office/drawing/2014/main" id="{7CA09148-6C18-E34D-858C-87298B31BE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318" y="2636912"/>
            <a:ext cx="4432424" cy="3290941"/>
          </a:xfrm>
          <a:prstGeom prst="rect">
            <a:avLst/>
          </a:prstGeom>
        </p:spPr>
      </p:pic>
      <p:sp>
        <p:nvSpPr>
          <p:cNvPr id="5" name="Espace réservé du numéro de diapositive 4">
            <a:extLst>
              <a:ext uri="{FF2B5EF4-FFF2-40B4-BE49-F238E27FC236}">
                <a16:creationId xmlns:a16="http://schemas.microsoft.com/office/drawing/2014/main" id="{922C4FF3-3F9F-354A-968D-E78F3EA15B01}"/>
              </a:ext>
            </a:extLst>
          </p:cNvPr>
          <p:cNvSpPr>
            <a:spLocks noGrp="1"/>
          </p:cNvSpPr>
          <p:nvPr>
            <p:ph type="sldNum" sz="quarter" idx="12"/>
          </p:nvPr>
        </p:nvSpPr>
        <p:spPr/>
        <p:txBody>
          <a:bodyPr/>
          <a:lstStyle/>
          <a:p>
            <a:fld id="{244820E8-2607-7646-824C-9270DEC13EF3}" type="slidenum">
              <a:rPr lang="fr-FR" smtClean="0"/>
              <a:pPr/>
              <a:t>65</a:t>
            </a:fld>
            <a:endParaRPr lang="fr-FR"/>
          </a:p>
        </p:txBody>
      </p:sp>
    </p:spTree>
    <p:extLst>
      <p:ext uri="{BB962C8B-B14F-4D97-AF65-F5344CB8AC3E}">
        <p14:creationId xmlns:p14="http://schemas.microsoft.com/office/powerpoint/2010/main" val="6910680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22959" y="1974155"/>
            <a:ext cx="7543801" cy="4361246"/>
          </a:xfrm>
        </p:spPr>
        <p:txBody>
          <a:bodyPr>
            <a:normAutofit lnSpcReduction="10000"/>
          </a:bodyPr>
          <a:lstStyle/>
          <a:p>
            <a:pPr marL="0" indent="0" algn="ctr">
              <a:buNone/>
            </a:pPr>
            <a:r>
              <a:rPr lang="fr-FR" dirty="0"/>
              <a:t>  Organisme d’Education Permanente</a:t>
            </a:r>
          </a:p>
          <a:p>
            <a:pPr algn="ctr"/>
            <a:r>
              <a:rPr lang="fr-FR" dirty="0"/>
              <a:t>Association de Promotion du Logement - APL</a:t>
            </a:r>
          </a:p>
          <a:p>
            <a:pPr algn="ctr"/>
            <a:r>
              <a:rPr lang="fr-FR" dirty="0"/>
              <a:t>Association d’Insertion Par le Logement - AIPL</a:t>
            </a:r>
          </a:p>
          <a:p>
            <a:pPr algn="ctr"/>
            <a:r>
              <a:rPr lang="fr-FR" dirty="0"/>
              <a:t>Pôle ressources Habitat Groupé en RW et RB</a:t>
            </a:r>
          </a:p>
          <a:p>
            <a:endParaRPr lang="fr-FR" dirty="0"/>
          </a:p>
          <a:p>
            <a:endParaRPr lang="fr-FR" dirty="0"/>
          </a:p>
          <a:p>
            <a:endParaRPr lang="fr-FR" dirty="0"/>
          </a:p>
          <a:p>
            <a:pPr algn="ctr"/>
            <a:r>
              <a:rPr lang="fr-FR" sz="2200" dirty="0"/>
              <a:t>Traverse d’Esope 6 – 1348 Louvain-la-Neuve - Belgique</a:t>
            </a:r>
          </a:p>
          <a:p>
            <a:pPr algn="ctr"/>
            <a:r>
              <a:rPr lang="fr-FR" sz="2200" dirty="0"/>
              <a:t>+32 (0)10 45 06 04 – </a:t>
            </a:r>
            <a:r>
              <a:rPr lang="fr-FR" sz="2200" dirty="0">
                <a:hlinkClick r:id="rId2"/>
              </a:rPr>
              <a:t>contact@habitat-participation.be</a:t>
            </a:r>
            <a:r>
              <a:rPr lang="fr-FR" sz="2200" dirty="0"/>
              <a:t> </a:t>
            </a:r>
          </a:p>
          <a:p>
            <a:pPr algn="ctr"/>
            <a:r>
              <a:rPr lang="fr-FR" sz="2200" dirty="0">
                <a:hlinkClick r:id="rId3"/>
              </a:rPr>
              <a:t>www.habitat-participation.be</a:t>
            </a:r>
            <a:r>
              <a:rPr lang="fr-FR" sz="2200" dirty="0"/>
              <a:t> </a:t>
            </a:r>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0179" y="3661200"/>
            <a:ext cx="1677363" cy="987156"/>
          </a:xfrm>
          <a:prstGeom prst="rect">
            <a:avLst/>
          </a:prstGeom>
        </p:spPr>
      </p:pic>
      <p:sp>
        <p:nvSpPr>
          <p:cNvPr id="5" name="Rectangle 4"/>
          <p:cNvSpPr/>
          <p:nvPr/>
        </p:nvSpPr>
        <p:spPr>
          <a:xfrm rot="20296772">
            <a:off x="764027" y="1014039"/>
            <a:ext cx="2226654" cy="923330"/>
          </a:xfrm>
          <a:prstGeom prst="rect">
            <a:avLst/>
          </a:prstGeom>
          <a:noFill/>
        </p:spPr>
        <p:txBody>
          <a:bodyPr wrap="none" lIns="91440" tIns="45720" rIns="91440" bIns="45720">
            <a:spAutoFit/>
          </a:bodyPr>
          <a:lstStyle/>
          <a:p>
            <a:pPr algn="ctr"/>
            <a:r>
              <a:rPr lang="nl-BE"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Merci !</a:t>
            </a:r>
          </a:p>
        </p:txBody>
      </p:sp>
      <p:pic>
        <p:nvPicPr>
          <p:cNvPr id="6" name="Image 5" descr="Capture d’écran 2018-05-25 à 18.09.34.png">
            <a:extLst>
              <a:ext uri="{FF2B5EF4-FFF2-40B4-BE49-F238E27FC236}">
                <a16:creationId xmlns:a16="http://schemas.microsoft.com/office/drawing/2014/main" id="{384FFFA0-741C-7448-999B-94BB6FB30CCB}"/>
              </a:ext>
            </a:extLst>
          </p:cNvPr>
          <p:cNvPicPr>
            <a:picLocks noChangeAspect="1"/>
          </p:cNvPicPr>
          <p:nvPr/>
        </p:nvPicPr>
        <p:blipFill>
          <a:blip r:embed="rId5"/>
          <a:stretch>
            <a:fillRect/>
          </a:stretch>
        </p:blipFill>
        <p:spPr>
          <a:xfrm>
            <a:off x="7211365" y="170989"/>
            <a:ext cx="1737729" cy="1803166"/>
          </a:xfrm>
          <a:prstGeom prst="rect">
            <a:avLst/>
          </a:prstGeom>
          <a:effectLst>
            <a:outerShdw blurRad="50800" dist="139700" dir="2700000" algn="tl" rotWithShape="0">
              <a:srgbClr val="000000">
                <a:alpha val="43000"/>
              </a:srgbClr>
            </a:outerShdw>
          </a:effectLst>
        </p:spPr>
      </p:pic>
      <p:sp>
        <p:nvSpPr>
          <p:cNvPr id="2" name="Espace réservé du numéro de diapositive 1">
            <a:extLst>
              <a:ext uri="{FF2B5EF4-FFF2-40B4-BE49-F238E27FC236}">
                <a16:creationId xmlns:a16="http://schemas.microsoft.com/office/drawing/2014/main" id="{C76BA138-434F-5049-B157-56BA86F384E6}"/>
              </a:ext>
            </a:extLst>
          </p:cNvPr>
          <p:cNvSpPr>
            <a:spLocks noGrp="1"/>
          </p:cNvSpPr>
          <p:nvPr>
            <p:ph type="sldNum" sz="quarter" idx="12"/>
          </p:nvPr>
        </p:nvSpPr>
        <p:spPr/>
        <p:txBody>
          <a:bodyPr/>
          <a:lstStyle/>
          <a:p>
            <a:fld id="{244820E8-2607-7646-824C-9270DEC13EF3}" type="slidenum">
              <a:rPr lang="fr-FR" smtClean="0"/>
              <a:pPr/>
              <a:t>66</a:t>
            </a:fld>
            <a:endParaRPr lang="fr-FR"/>
          </a:p>
        </p:txBody>
      </p:sp>
    </p:spTree>
    <p:extLst>
      <p:ext uri="{BB962C8B-B14F-4D97-AF65-F5344CB8AC3E}">
        <p14:creationId xmlns:p14="http://schemas.microsoft.com/office/powerpoint/2010/main" val="3859635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4B9291"/>
                </a:solidFill>
              </a:rPr>
              <a:t>Une définition (2)</a:t>
            </a:r>
          </a:p>
        </p:txBody>
      </p:sp>
      <p:sp>
        <p:nvSpPr>
          <p:cNvPr id="4" name="Espace réservé du numéro de diapositive 3"/>
          <p:cNvSpPr>
            <a:spLocks noGrp="1"/>
          </p:cNvSpPr>
          <p:nvPr>
            <p:ph type="sldNum" sz="quarter" idx="12"/>
          </p:nvPr>
        </p:nvSpPr>
        <p:spPr/>
        <p:txBody>
          <a:bodyPr/>
          <a:lstStyle/>
          <a:p>
            <a:fld id="{55BD0AE4-8DFF-47CE-B953-7C13CD0AD4FE}" type="slidenum">
              <a:rPr lang="fr-BE" smtClean="0"/>
              <a:pPr/>
              <a:t>7</a:t>
            </a:fld>
            <a:endParaRPr lang="fr-BE"/>
          </a:p>
        </p:txBody>
      </p:sp>
      <p:sp>
        <p:nvSpPr>
          <p:cNvPr id="5" name="Rectangle 4"/>
          <p:cNvSpPr/>
          <p:nvPr/>
        </p:nvSpPr>
        <p:spPr>
          <a:xfrm>
            <a:off x="914400" y="3276600"/>
            <a:ext cx="7467600" cy="2462212"/>
          </a:xfrm>
          <a:prstGeom prst="rect">
            <a:avLst/>
          </a:prstGeom>
        </p:spPr>
        <p:txBody>
          <a:bodyPr wrap="square">
            <a:spAutoFit/>
          </a:bodyPr>
          <a:lstStyle/>
          <a:p>
            <a:pPr algn="just"/>
            <a:r>
              <a:rPr lang="fr-FR" sz="2200" dirty="0"/>
              <a:t>Les principes du Community Land Trust sont inscrits dans les trois termes qui en composent le nom : extraire le sol – </a:t>
            </a:r>
            <a:r>
              <a:rPr lang="fr-FR" sz="2200" b="1" dirty="0">
                <a:solidFill>
                  <a:srgbClr val="FF6600"/>
                </a:solidFill>
              </a:rPr>
              <a:t>LAND</a:t>
            </a:r>
            <a:r>
              <a:rPr lang="fr-FR" sz="2200" dirty="0"/>
              <a:t> – des liens de la propriété privée, et le placer, en dehors du marché, entre les mains d’une entité vouée à en être le dépositaire perpétuel – </a:t>
            </a:r>
            <a:r>
              <a:rPr lang="fr-FR" sz="2200" b="1" dirty="0">
                <a:solidFill>
                  <a:srgbClr val="FF6600"/>
                </a:solidFill>
              </a:rPr>
              <a:t>TRUST</a:t>
            </a:r>
            <a:r>
              <a:rPr lang="fr-FR" sz="2200" dirty="0"/>
              <a:t> – qui l’administrera de manière participative et non lucrative dans l’intérêt commun – </a:t>
            </a:r>
            <a:r>
              <a:rPr lang="fr-FR" sz="2200" b="1" dirty="0">
                <a:solidFill>
                  <a:srgbClr val="FF6600"/>
                </a:solidFill>
              </a:rPr>
              <a:t>COMMUNITY</a:t>
            </a:r>
            <a:r>
              <a:rPr lang="fr-FR" sz="2200" dirty="0"/>
              <a:t>.</a:t>
            </a:r>
          </a:p>
          <a:p>
            <a:endParaRPr lang="fr-FR" sz="2200" dirty="0"/>
          </a:p>
        </p:txBody>
      </p:sp>
      <p:sp>
        <p:nvSpPr>
          <p:cNvPr id="6" name="ZoneTexte 5"/>
          <p:cNvSpPr txBox="1"/>
          <p:nvPr/>
        </p:nvSpPr>
        <p:spPr>
          <a:xfrm>
            <a:off x="2819400" y="1905000"/>
            <a:ext cx="5601614" cy="523220"/>
          </a:xfrm>
          <a:prstGeom prst="rect">
            <a:avLst/>
          </a:prstGeom>
          <a:noFill/>
        </p:spPr>
        <p:txBody>
          <a:bodyPr wrap="none" rtlCol="0">
            <a:spAutoFit/>
          </a:bodyPr>
          <a:lstStyle/>
          <a:p>
            <a:r>
              <a:rPr lang="fr-FR" sz="2800" i="1" dirty="0">
                <a:solidFill>
                  <a:schemeClr val="accent2"/>
                </a:solidFill>
              </a:rPr>
              <a:t>Composée de trois termes signifiants</a:t>
            </a:r>
          </a:p>
        </p:txBody>
      </p:sp>
    </p:spTree>
    <p:extLst>
      <p:ext uri="{BB962C8B-B14F-4D97-AF65-F5344CB8AC3E}">
        <p14:creationId xmlns:p14="http://schemas.microsoft.com/office/powerpoint/2010/main" val="2712151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4B9291"/>
                </a:solidFill>
              </a:rPr>
              <a:t>Une définition (3)</a:t>
            </a:r>
          </a:p>
        </p:txBody>
      </p:sp>
      <p:sp>
        <p:nvSpPr>
          <p:cNvPr id="4" name="Espace réservé du numéro de diapositive 3"/>
          <p:cNvSpPr>
            <a:spLocks noGrp="1"/>
          </p:cNvSpPr>
          <p:nvPr>
            <p:ph type="sldNum" sz="quarter" idx="12"/>
          </p:nvPr>
        </p:nvSpPr>
        <p:spPr/>
        <p:txBody>
          <a:bodyPr/>
          <a:lstStyle/>
          <a:p>
            <a:fld id="{55BD0AE4-8DFF-47CE-B953-7C13CD0AD4FE}" type="slidenum">
              <a:rPr lang="fr-BE" smtClean="0"/>
              <a:pPr/>
              <a:t>8</a:t>
            </a:fld>
            <a:endParaRPr lang="fr-BE"/>
          </a:p>
        </p:txBody>
      </p:sp>
      <p:sp>
        <p:nvSpPr>
          <p:cNvPr id="5" name="Rectangle 4"/>
          <p:cNvSpPr/>
          <p:nvPr/>
        </p:nvSpPr>
        <p:spPr>
          <a:xfrm>
            <a:off x="838200" y="2514600"/>
            <a:ext cx="7620000" cy="3447098"/>
          </a:xfrm>
          <a:prstGeom prst="rect">
            <a:avLst/>
          </a:prstGeom>
        </p:spPr>
        <p:txBody>
          <a:bodyPr wrap="square">
            <a:spAutoFit/>
          </a:bodyPr>
          <a:lstStyle/>
          <a:p>
            <a:r>
              <a:rPr lang="fr-FR" sz="2000" dirty="0"/>
              <a:t>C’est-à-dire :</a:t>
            </a:r>
          </a:p>
          <a:p>
            <a:endParaRPr lang="fr-FR" sz="2000" dirty="0"/>
          </a:p>
          <a:p>
            <a:pPr algn="just">
              <a:buFont typeface="Wingdings" charset="2"/>
              <a:buChar char="q"/>
            </a:pPr>
            <a:r>
              <a:rPr lang="fr-FR" sz="2000" dirty="0"/>
              <a:t> </a:t>
            </a:r>
            <a:r>
              <a:rPr lang="fr-FR" sz="2000" i="1" dirty="0"/>
              <a:t>En ne cédant que le bâti et en y retranchant une fois pour toutes le coût du terrain</a:t>
            </a:r>
          </a:p>
          <a:p>
            <a:pPr algn="just">
              <a:buFont typeface="Wingdings" charset="2"/>
              <a:buChar char="q"/>
            </a:pPr>
            <a:r>
              <a:rPr lang="fr-FR" sz="2000" i="1" dirty="0"/>
              <a:t> En garantissant l’accessibilité permanente des constructions au fil des reventes, quelle que soit leur vocation</a:t>
            </a:r>
          </a:p>
          <a:p>
            <a:pPr algn="just">
              <a:buFont typeface="Wingdings" charset="2"/>
              <a:buChar char="q"/>
            </a:pPr>
            <a:r>
              <a:rPr lang="fr-FR" sz="2000" i="1" dirty="0"/>
              <a:t> En sécurisant le parcours résidentiel des acquéreurs de logements constitués prioritairement de ménages modestes</a:t>
            </a:r>
          </a:p>
          <a:p>
            <a:pPr algn="just">
              <a:buFont typeface="Wingdings" charset="2"/>
              <a:buChar char="q"/>
            </a:pPr>
            <a:r>
              <a:rPr lang="fr-FR" sz="2000" i="1" dirty="0"/>
              <a:t> En veillant indéfiniment au bon entretien du patrimoine bâti sur son foncier</a:t>
            </a:r>
          </a:p>
          <a:p>
            <a:endParaRPr lang="fr-FR" dirty="0"/>
          </a:p>
        </p:txBody>
      </p:sp>
      <p:sp>
        <p:nvSpPr>
          <p:cNvPr id="6" name="ZoneTexte 5"/>
          <p:cNvSpPr txBox="1"/>
          <p:nvPr/>
        </p:nvSpPr>
        <p:spPr>
          <a:xfrm>
            <a:off x="2971800" y="1905000"/>
            <a:ext cx="5418746" cy="523220"/>
          </a:xfrm>
          <a:prstGeom prst="rect">
            <a:avLst/>
          </a:prstGeom>
          <a:noFill/>
        </p:spPr>
        <p:txBody>
          <a:bodyPr wrap="none" rtlCol="0">
            <a:spAutoFit/>
          </a:bodyPr>
          <a:lstStyle/>
          <a:p>
            <a:r>
              <a:rPr lang="fr-FR" sz="2800" i="1" dirty="0">
                <a:solidFill>
                  <a:schemeClr val="accent2"/>
                </a:solidFill>
              </a:rPr>
              <a:t>Mise en œuvre par des mécanismes</a:t>
            </a:r>
          </a:p>
        </p:txBody>
      </p:sp>
    </p:spTree>
    <p:extLst>
      <p:ext uri="{BB962C8B-B14F-4D97-AF65-F5344CB8AC3E}">
        <p14:creationId xmlns:p14="http://schemas.microsoft.com/office/powerpoint/2010/main" val="3960065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4B9291"/>
                </a:solidFill>
              </a:rPr>
              <a:t>Une définition (4)</a:t>
            </a:r>
          </a:p>
        </p:txBody>
      </p:sp>
      <p:sp>
        <p:nvSpPr>
          <p:cNvPr id="4" name="Espace réservé du numéro de diapositive 3"/>
          <p:cNvSpPr>
            <a:spLocks noGrp="1"/>
          </p:cNvSpPr>
          <p:nvPr>
            <p:ph type="sldNum" sz="quarter" idx="12"/>
          </p:nvPr>
        </p:nvSpPr>
        <p:spPr/>
        <p:txBody>
          <a:bodyPr/>
          <a:lstStyle/>
          <a:p>
            <a:fld id="{55BD0AE4-8DFF-47CE-B953-7C13CD0AD4FE}" type="slidenum">
              <a:rPr lang="fr-BE" smtClean="0"/>
              <a:pPr/>
              <a:t>9</a:t>
            </a:fld>
            <a:endParaRPr lang="fr-BE"/>
          </a:p>
        </p:txBody>
      </p:sp>
      <p:sp>
        <p:nvSpPr>
          <p:cNvPr id="5" name="Rectangle 4"/>
          <p:cNvSpPr/>
          <p:nvPr/>
        </p:nvSpPr>
        <p:spPr>
          <a:xfrm>
            <a:off x="990600" y="2971800"/>
            <a:ext cx="7315200" cy="2462212"/>
          </a:xfrm>
          <a:prstGeom prst="rect">
            <a:avLst/>
          </a:prstGeom>
        </p:spPr>
        <p:txBody>
          <a:bodyPr wrap="square">
            <a:spAutoFit/>
          </a:bodyPr>
          <a:lstStyle/>
          <a:p>
            <a:pPr algn="just"/>
            <a:r>
              <a:rPr lang="fr-FR" sz="2200" dirty="0"/>
              <a:t>Enfin, le CLT dépasse la notion d’accès au logement dans la mesure où son ambition est de permettre la propriété et </a:t>
            </a:r>
            <a:r>
              <a:rPr lang="fr-FR" sz="2200" dirty="0">
                <a:solidFill>
                  <a:schemeClr val="tx1">
                    <a:lumMod val="50000"/>
                  </a:schemeClr>
                </a:solidFill>
              </a:rPr>
              <a:t>la</a:t>
            </a:r>
            <a:r>
              <a:rPr lang="fr-FR" sz="2200" dirty="0">
                <a:solidFill>
                  <a:srgbClr val="FF6600"/>
                </a:solidFill>
              </a:rPr>
              <a:t> </a:t>
            </a:r>
            <a:r>
              <a:rPr lang="fr-FR" sz="2200" b="1" dirty="0">
                <a:solidFill>
                  <a:srgbClr val="FF6600"/>
                </a:solidFill>
              </a:rPr>
              <a:t>gestion collective d’espaces urbains et ruraux</a:t>
            </a:r>
            <a:r>
              <a:rPr lang="fr-FR" sz="2200" b="1" dirty="0"/>
              <a:t> </a:t>
            </a:r>
            <a:r>
              <a:rPr lang="fr-FR" sz="2200" dirty="0"/>
              <a:t>où peuvent aussi se développer des projets économiques, culturels, sociaux (y compris dans des zones agricoles). C’est bien un autre modèle de gouvernance des territoire qui est ici proposé.</a:t>
            </a:r>
          </a:p>
        </p:txBody>
      </p:sp>
      <p:sp>
        <p:nvSpPr>
          <p:cNvPr id="6" name="ZoneTexte 5"/>
          <p:cNvSpPr txBox="1"/>
          <p:nvPr/>
        </p:nvSpPr>
        <p:spPr>
          <a:xfrm>
            <a:off x="2703444" y="1935693"/>
            <a:ext cx="5552482" cy="523220"/>
          </a:xfrm>
          <a:prstGeom prst="rect">
            <a:avLst/>
          </a:prstGeom>
          <a:noFill/>
        </p:spPr>
        <p:txBody>
          <a:bodyPr wrap="none" rtlCol="0">
            <a:spAutoFit/>
          </a:bodyPr>
          <a:lstStyle/>
          <a:p>
            <a:r>
              <a:rPr lang="fr-FR" sz="2800" i="1" dirty="0">
                <a:solidFill>
                  <a:schemeClr val="accent2"/>
                </a:solidFill>
              </a:rPr>
              <a:t>Pour dépasser la notion de logement</a:t>
            </a:r>
          </a:p>
        </p:txBody>
      </p:sp>
    </p:spTree>
    <p:extLst>
      <p:ext uri="{BB962C8B-B14F-4D97-AF65-F5344CB8AC3E}">
        <p14:creationId xmlns:p14="http://schemas.microsoft.com/office/powerpoint/2010/main" val="3210579929"/>
      </p:ext>
    </p:extLst>
  </p:cSld>
  <p:clrMapOvr>
    <a:masterClrMapping/>
  </p:clrMapOvr>
</p:sld>
</file>

<file path=ppt/theme/theme1.xml><?xml version="1.0" encoding="utf-8"?>
<a:theme xmlns:a="http://schemas.openxmlformats.org/drawingml/2006/main" name="Hetp">
  <a:themeElements>
    <a:clrScheme name="Personnalisé 7">
      <a:dk1>
        <a:srgbClr val="4B575F"/>
      </a:dk1>
      <a:lt1>
        <a:sysClr val="window" lastClr="FFFFFF"/>
      </a:lt1>
      <a:dk2>
        <a:srgbClr val="637052"/>
      </a:dk2>
      <a:lt2>
        <a:srgbClr val="CCDDEA"/>
      </a:lt2>
      <a:accent1>
        <a:srgbClr val="4B9291"/>
      </a:accent1>
      <a:accent2>
        <a:srgbClr val="CE6706"/>
      </a:accent2>
      <a:accent3>
        <a:srgbClr val="865640"/>
      </a:accent3>
      <a:accent4>
        <a:srgbClr val="9B8357"/>
      </a:accent4>
      <a:accent5>
        <a:srgbClr val="C2BC80"/>
      </a:accent5>
      <a:accent6>
        <a:srgbClr val="94A088"/>
      </a:accent6>
      <a:hlink>
        <a:srgbClr val="CE6706"/>
      </a:hlink>
      <a:folHlink>
        <a:srgbClr val="CE6706"/>
      </a:folHlink>
    </a:clrScheme>
    <a:fontScheme name="Rétrospectiv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Hetp" id="{5C82FD6F-B1EC-4725-99C6-0A7A122D1C92}" vid="{75BA8537-2CC5-498B-B9A3-38DFBE0006E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42510</TotalTime>
  <Words>3459</Words>
  <Application>Microsoft Macintosh PowerPoint</Application>
  <PresentationFormat>Affichage à l'écran (4:3)</PresentationFormat>
  <Paragraphs>440</Paragraphs>
  <Slides>66</Slides>
  <Notes>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66</vt:i4>
      </vt:variant>
    </vt:vector>
  </HeadingPairs>
  <TitlesOfParts>
    <vt:vector size="74" baseType="lpstr">
      <vt:lpstr>Arial</vt:lpstr>
      <vt:lpstr>Calibri</vt:lpstr>
      <vt:lpstr>Calibri Light</vt:lpstr>
      <vt:lpstr>Courier New</vt:lpstr>
      <vt:lpstr>Times</vt:lpstr>
      <vt:lpstr>Times New Roman</vt:lpstr>
      <vt:lpstr>Wingdings</vt:lpstr>
      <vt:lpstr>Hetp</vt:lpstr>
      <vt:lpstr>Le modèle Community Land Trust Principes  - Mécanismes - Enjeux</vt:lpstr>
      <vt:lpstr>Petit topo de l’exposé</vt:lpstr>
      <vt:lpstr>Aux origines …</vt:lpstr>
      <vt:lpstr>Aux origines …</vt:lpstr>
      <vt:lpstr>Aux origines …</vt:lpstr>
      <vt:lpstr>Une définition (1)</vt:lpstr>
      <vt:lpstr>Une définition (2)</vt:lpstr>
      <vt:lpstr>Une définition (3)</vt:lpstr>
      <vt:lpstr>Une définition (4)</vt:lpstr>
      <vt:lpstr>CLT en Californie</vt:lpstr>
      <vt:lpstr>Un Stewardship</vt:lpstr>
      <vt:lpstr>Modèle anti-spéculatif</vt:lpstr>
      <vt:lpstr>Modèle anti-spéculatif</vt:lpstr>
      <vt:lpstr>Modèle anti-spéculatif</vt:lpstr>
      <vt:lpstr>Modèle anti-spéculatif</vt:lpstr>
      <vt:lpstr>Avec un montage juridique hybride et des modèles de gouvernance</vt:lpstr>
      <vt:lpstr>Un Cadre juridique spécifique</vt:lpstr>
      <vt:lpstr>Un Cadre juridique spécifique</vt:lpstr>
      <vt:lpstr>Un Cadre juridique spécifique</vt:lpstr>
      <vt:lpstr>Crise des Subprimes (2008)</vt:lpstr>
      <vt:lpstr>Crise climatique - inondation</vt:lpstr>
      <vt:lpstr>CLT Alodjî à Ottignies</vt:lpstr>
      <vt:lpstr>La réalité wallonne</vt:lpstr>
      <vt:lpstr>L’ancrage communal 2013-14</vt:lpstr>
      <vt:lpstr>Un chouette départ … mais</vt:lpstr>
      <vt:lpstr>La nouvelle DPR (2019-2024)</vt:lpstr>
      <vt:lpstr>3 – Des CLT en pagaie (constat 2019)</vt:lpstr>
      <vt:lpstr>Frasnes-les-Anvaing</vt:lpstr>
      <vt:lpstr>Louvain-la-Neuve</vt:lpstr>
      <vt:lpstr>SLSP Lysco  à Comines Warneton</vt:lpstr>
      <vt:lpstr>SLSP La Sambrienne ?  un souhait à Marcinelle ?</vt:lpstr>
      <vt:lpstr>CLT l’Anthélie à Tournai</vt:lpstr>
      <vt:lpstr>CLT Les Piges à Monceau</vt:lpstr>
      <vt:lpstr>CLT Fondus du Petit Marais à Jemappe</vt:lpstr>
      <vt:lpstr>CLT Mais oui ! à Velaines</vt:lpstr>
      <vt:lpstr>CLT le Temps d’M à Villers la Ville</vt:lpstr>
      <vt:lpstr>… qui répondent à des besoins divers, selon le porteur de projet</vt:lpstr>
      <vt:lpstr>4 – Relance Plateforme CLT-W fin 2019 et mini-enquête début 2020</vt:lpstr>
      <vt:lpstr>Intro méthodo</vt:lpstr>
      <vt:lpstr>Les 13 CLTs existants</vt:lpstr>
      <vt:lpstr>Acteurs d’origine (13 CLT)</vt:lpstr>
      <vt:lpstr>Public cible (13 CLT)</vt:lpstr>
      <vt:lpstr>Public cible (13 CLT)  sans Athena Lauzelle (entre 140 et 200 logements) avec le projet de la Sambrienne = 60 logements prévus</vt:lpstr>
      <vt:lpstr>Nombre de logements</vt:lpstr>
      <vt:lpstr>Nombre de logements</vt:lpstr>
      <vt:lpstr>Etat d’avancement (13 CLT) Familles impliquées</vt:lpstr>
      <vt:lpstr>Logements existants (5 CLT) Familles déjà impliquées</vt:lpstr>
      <vt:lpstr>CLT = plus que du logement !</vt:lpstr>
      <vt:lpstr>Montage Juridique (13 CLT)</vt:lpstr>
      <vt:lpstr>Montage financier (13 CLT)</vt:lpstr>
      <vt:lpstr>Mécanisme anti-Spéculatif (13 CLT)</vt:lpstr>
      <vt:lpstr>Type de financement (13 CLT)</vt:lpstr>
      <vt:lpstr>Gouvernance tripartite (13 CLT)</vt:lpstr>
      <vt:lpstr>Etude CLT 2020-2021 (Cabinet Dermagne &gt;&gt;&gt; Collignon)</vt:lpstr>
      <vt:lpstr>Présentation PowerPoint</vt:lpstr>
      <vt:lpstr>Quelques enjeux wallons</vt:lpstr>
      <vt:lpstr>1 Patrimoine foncier et bâti</vt:lpstr>
      <vt:lpstr>2 Au niveau du développement territorial</vt:lpstr>
      <vt:lpstr>Le CLT, outil de développement territorial</vt:lpstr>
      <vt:lpstr>Le CLT, outil de développement territorial</vt:lpstr>
      <vt:lpstr>3 Au niveau de la gentrification des centres urbains</vt:lpstr>
      <vt:lpstr>4 Une ”réponse” pour les habitants en zone de loisir ?</vt:lpstr>
      <vt:lpstr>5 Au niveau des mécanismes anti-spéculatifs …</vt:lpstr>
      <vt:lpstr>6 Pour des changements de paradidgme</vt:lpstr>
      <vt:lpstr>6 Pour des changements de paradidgme</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Yves Mignolet</dc:creator>
  <cp:lastModifiedBy>Microsoft Office User</cp:lastModifiedBy>
  <cp:revision>469</cp:revision>
  <cp:lastPrinted>2014-06-23T14:33:00Z</cp:lastPrinted>
  <dcterms:created xsi:type="dcterms:W3CDTF">2018-05-11T12:18:00Z</dcterms:created>
  <dcterms:modified xsi:type="dcterms:W3CDTF">2023-09-12T18:59:24Z</dcterms:modified>
</cp:coreProperties>
</file>